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70"/>
  </p:notesMasterIdLst>
  <p:handoutMasterIdLst>
    <p:handoutMasterId r:id="rId71"/>
  </p:handoutMasterIdLst>
  <p:sldIdLst>
    <p:sldId id="550145269" r:id="rId5"/>
    <p:sldId id="550145517" r:id="rId6"/>
    <p:sldId id="550145499" r:id="rId7"/>
    <p:sldId id="550145359" r:id="rId8"/>
    <p:sldId id="550145360" r:id="rId9"/>
    <p:sldId id="550145481" r:id="rId10"/>
    <p:sldId id="550145364" r:id="rId11"/>
    <p:sldId id="550145501" r:id="rId12"/>
    <p:sldId id="550145362" r:id="rId13"/>
    <p:sldId id="550145500" r:id="rId14"/>
    <p:sldId id="550145521" r:id="rId15"/>
    <p:sldId id="550145361" r:id="rId16"/>
    <p:sldId id="550145522" r:id="rId17"/>
    <p:sldId id="550145365" r:id="rId18"/>
    <p:sldId id="550145514" r:id="rId19"/>
    <p:sldId id="550145507" r:id="rId20"/>
    <p:sldId id="550145508" r:id="rId21"/>
    <p:sldId id="550145509" r:id="rId22"/>
    <p:sldId id="550145510" r:id="rId23"/>
    <p:sldId id="550145511" r:id="rId24"/>
    <p:sldId id="550145512" r:id="rId25"/>
    <p:sldId id="550145513" r:id="rId26"/>
    <p:sldId id="550145523" r:id="rId27"/>
    <p:sldId id="550145524" r:id="rId28"/>
    <p:sldId id="550145366" r:id="rId29"/>
    <p:sldId id="550145369" r:id="rId30"/>
    <p:sldId id="550145515" r:id="rId31"/>
    <p:sldId id="550145525" r:id="rId32"/>
    <p:sldId id="550145527" r:id="rId33"/>
    <p:sldId id="550145526" r:id="rId34"/>
    <p:sldId id="550145370" r:id="rId35"/>
    <p:sldId id="550145380" r:id="rId36"/>
    <p:sldId id="550145388" r:id="rId37"/>
    <p:sldId id="550145379" r:id="rId38"/>
    <p:sldId id="550145386" r:id="rId39"/>
    <p:sldId id="550145372" r:id="rId40"/>
    <p:sldId id="550145387" r:id="rId41"/>
    <p:sldId id="550145385" r:id="rId42"/>
    <p:sldId id="550145528" r:id="rId43"/>
    <p:sldId id="550145529" r:id="rId44"/>
    <p:sldId id="550145530" r:id="rId45"/>
    <p:sldId id="550145531" r:id="rId46"/>
    <p:sldId id="550145532" r:id="rId47"/>
    <p:sldId id="550145390" r:id="rId48"/>
    <p:sldId id="550145374" r:id="rId49"/>
    <p:sldId id="550145371" r:id="rId50"/>
    <p:sldId id="550145383" r:id="rId51"/>
    <p:sldId id="550145384" r:id="rId52"/>
    <p:sldId id="550145533" r:id="rId53"/>
    <p:sldId id="550145534" r:id="rId54"/>
    <p:sldId id="550145535" r:id="rId55"/>
    <p:sldId id="550145536" r:id="rId56"/>
    <p:sldId id="550145367" r:id="rId57"/>
    <p:sldId id="550145462" r:id="rId58"/>
    <p:sldId id="550145463" r:id="rId59"/>
    <p:sldId id="550145464" r:id="rId60"/>
    <p:sldId id="550145376" r:id="rId61"/>
    <p:sldId id="550145377" r:id="rId62"/>
    <p:sldId id="550145537" r:id="rId63"/>
    <p:sldId id="550145538" r:id="rId64"/>
    <p:sldId id="550145539" r:id="rId65"/>
    <p:sldId id="550145436" r:id="rId66"/>
    <p:sldId id="550145540" r:id="rId67"/>
    <p:sldId id="550145541" r:id="rId68"/>
    <p:sldId id="550145272" r:id="rId69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blocking the GPU's Full Potential" id="{5E59FF2E-BB4F-AC42-9688-9881E75096D5}">
          <p14:sldIdLst>
            <p14:sldId id="550145269"/>
            <p14:sldId id="550145517"/>
            <p14:sldId id="550145499"/>
            <p14:sldId id="550145359"/>
            <p14:sldId id="550145360"/>
            <p14:sldId id="550145481"/>
            <p14:sldId id="550145364"/>
            <p14:sldId id="550145501"/>
            <p14:sldId id="550145362"/>
            <p14:sldId id="550145500"/>
            <p14:sldId id="550145521"/>
            <p14:sldId id="550145361"/>
            <p14:sldId id="550145522"/>
            <p14:sldId id="550145365"/>
            <p14:sldId id="550145514"/>
            <p14:sldId id="550145507"/>
            <p14:sldId id="550145508"/>
            <p14:sldId id="550145509"/>
            <p14:sldId id="550145510"/>
            <p14:sldId id="550145511"/>
            <p14:sldId id="550145512"/>
            <p14:sldId id="550145513"/>
            <p14:sldId id="550145523"/>
            <p14:sldId id="550145524"/>
            <p14:sldId id="550145366"/>
            <p14:sldId id="550145369"/>
            <p14:sldId id="550145515"/>
            <p14:sldId id="550145525"/>
            <p14:sldId id="550145527"/>
            <p14:sldId id="550145526"/>
            <p14:sldId id="550145370"/>
            <p14:sldId id="550145380"/>
            <p14:sldId id="550145388"/>
            <p14:sldId id="550145379"/>
            <p14:sldId id="550145386"/>
            <p14:sldId id="550145372"/>
            <p14:sldId id="550145387"/>
            <p14:sldId id="550145385"/>
            <p14:sldId id="550145528"/>
            <p14:sldId id="550145529"/>
            <p14:sldId id="550145530"/>
            <p14:sldId id="550145531"/>
            <p14:sldId id="550145532"/>
            <p14:sldId id="550145390"/>
            <p14:sldId id="550145374"/>
            <p14:sldId id="550145371"/>
            <p14:sldId id="550145383"/>
            <p14:sldId id="550145384"/>
            <p14:sldId id="550145533"/>
            <p14:sldId id="550145534"/>
            <p14:sldId id="550145535"/>
            <p14:sldId id="550145536"/>
            <p14:sldId id="550145367"/>
            <p14:sldId id="550145462"/>
            <p14:sldId id="550145463"/>
            <p14:sldId id="550145464"/>
            <p14:sldId id="550145376"/>
            <p14:sldId id="550145377"/>
            <p14:sldId id="550145537"/>
            <p14:sldId id="550145538"/>
            <p14:sldId id="550145539"/>
            <p14:sldId id="550145436"/>
            <p14:sldId id="550145540"/>
            <p14:sldId id="550145541"/>
            <p14:sldId id="55014527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8C01"/>
    <a:srgbClr val="D30004"/>
    <a:srgbClr val="9D36B6"/>
    <a:srgbClr val="2F9E44"/>
    <a:srgbClr val="FFED99"/>
    <a:srgbClr val="1871C2"/>
    <a:srgbClr val="FFFFFF"/>
    <a:srgbClr val="D1D1D1"/>
    <a:srgbClr val="C0C0C0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3567BF-F738-2B49-8014-236E6AB0522B}" v="1" dt="2025-02-07T21:08:33.2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24"/>
    <p:restoredTop sz="79881"/>
  </p:normalViewPr>
  <p:slideViewPr>
    <p:cSldViewPr snapToGrid="0">
      <p:cViewPr varScale="1">
        <p:scale>
          <a:sx n="50" d="100"/>
          <a:sy n="50" d="100"/>
        </p:scale>
        <p:origin x="1768" y="520"/>
      </p:cViewPr>
      <p:guideLst/>
    </p:cSldViewPr>
  </p:slideViewPr>
  <p:notesTextViewPr>
    <p:cViewPr>
      <p:scale>
        <a:sx n="125" d="100"/>
        <a:sy n="125" d="100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5/10/relationships/revisionInfo" Target="revisionInfo.xml"/><Relationship Id="rId7" Type="http://schemas.openxmlformats.org/officeDocument/2006/relationships/slide" Target="slides/slide3.xml"/><Relationship Id="rId71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489374961906124E-3"/>
          <c:y val="3.0743224607423382E-2"/>
          <c:w val="0.98290212500761875"/>
          <c:h val="0.819296325068093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Thrust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Sheet1!$B$2:$B$4</c:f>
              <c:numCache>
                <c:formatCode>0.00E+00</c:formatCode>
                <c:ptCount val="3"/>
                <c:pt idx="0">
                  <c:v>1.7799999999999999E-4</c:v>
                </c:pt>
                <c:pt idx="1">
                  <c:v>6.7699999999999998E-4</c:v>
                </c:pt>
                <c:pt idx="2" formatCode="General">
                  <c:v>2.8379999999999998E-3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99-5B41-8097-9F442351AC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Sheet1!$C$2:$C$4</c:f>
              <c:numCache>
                <c:formatCode>0.00E+00</c:formatCode>
                <c:ptCount val="3"/>
                <c:pt idx="0">
                  <c:v>2.0990000000000001E-5</c:v>
                </c:pt>
                <c:pt idx="1">
                  <c:v>2.0990000000000001E-5</c:v>
                </c:pt>
                <c:pt idx="2">
                  <c:v>2.0990000000000001E-5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99-5B41-8097-9F442351A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695248"/>
        <c:axId val="786696960"/>
      </c:barChart>
      <c:catAx>
        <c:axId val="78669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#elements</a:t>
                </a:r>
              </a:p>
            </c:rich>
          </c:tx>
          <c:layout>
            <c:manualLayout>
              <c:xMode val="edge"/>
              <c:yMode val="edge"/>
              <c:x val="0.42209390588654017"/>
              <c:y val="0.94293769199988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pPr>
            <a:endParaRPr lang="en-US"/>
          </a:p>
        </c:txPr>
        <c:crossAx val="786696960"/>
        <c:crosses val="autoZero"/>
        <c:auto val="1"/>
        <c:lblAlgn val="ctr"/>
        <c:lblOffset val="100"/>
        <c:noMultiLvlLbl val="0"/>
      </c:catAx>
      <c:valAx>
        <c:axId val="786696960"/>
        <c:scaling>
          <c:orientation val="minMax"/>
        </c:scaling>
        <c:delete val="1"/>
        <c:axPos val="l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Elapsed</a:t>
                </a:r>
                <a:r>
                  <a:rPr lang="en-US" sz="4400" baseline="0">
                    <a:latin typeface="NVIDIA Sans" panose="020B0503020203020204" pitchFamily="34" charset="0"/>
                    <a:cs typeface="NVIDIA Sans" panose="020B0503020203020204" pitchFamily="34" charset="0"/>
                  </a:rPr>
                  <a:t> time </a:t>
                </a: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[seconds]</a:t>
                </a:r>
              </a:p>
            </c:rich>
          </c:tx>
          <c:layout>
            <c:manualLayout>
              <c:xMode val="edge"/>
              <c:yMode val="edge"/>
              <c:x val="0.91706784050044754"/>
              <c:y val="0.259635688840323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crossAx val="7866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489374961906124E-3"/>
          <c:y val="3.0743224607423382E-2"/>
          <c:w val="0.98290212500761875"/>
          <c:h val="0.819296325068093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Thrust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Sheet1!$B$2:$B$4</c:f>
              <c:numCache>
                <c:formatCode>0.00E+00</c:formatCode>
                <c:ptCount val="3"/>
                <c:pt idx="0">
                  <c:v>1.7831300000000001E-4</c:v>
                </c:pt>
                <c:pt idx="1">
                  <c:v>6.7679100000000005E-4</c:v>
                </c:pt>
                <c:pt idx="2" formatCode="General">
                  <c:v>2.83797E-3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99-5B41-8097-9F442351ACD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Sheet1!$C$2:$C$4</c:f>
              <c:numCache>
                <c:formatCode>0.00E+00</c:formatCode>
                <c:ptCount val="3"/>
                <c:pt idx="0">
                  <c:v>1.7719099999999999E-4</c:v>
                </c:pt>
                <c:pt idx="1">
                  <c:v>6.76492E-4</c:v>
                </c:pt>
                <c:pt idx="2" formatCode="General">
                  <c:v>2.75581E-3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99-5B41-8097-9F442351AC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695248"/>
        <c:axId val="786696960"/>
      </c:barChart>
      <c:catAx>
        <c:axId val="78669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#elements</a:t>
                </a:r>
              </a:p>
            </c:rich>
          </c:tx>
          <c:layout>
            <c:manualLayout>
              <c:xMode val="edge"/>
              <c:yMode val="edge"/>
              <c:x val="0.42209390588654017"/>
              <c:y val="0.94293769199988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pPr>
            <a:endParaRPr lang="en-US"/>
          </a:p>
        </c:txPr>
        <c:crossAx val="786696960"/>
        <c:crosses val="autoZero"/>
        <c:auto val="1"/>
        <c:lblAlgn val="ctr"/>
        <c:lblOffset val="100"/>
        <c:noMultiLvlLbl val="0"/>
      </c:catAx>
      <c:valAx>
        <c:axId val="786696960"/>
        <c:scaling>
          <c:orientation val="minMax"/>
        </c:scaling>
        <c:delete val="1"/>
        <c:axPos val="l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Elapsed time [seconds]</a:t>
                </a:r>
              </a:p>
            </c:rich>
          </c:tx>
          <c:layout>
            <c:manualLayout>
              <c:xMode val="edge"/>
              <c:yMode val="edge"/>
              <c:x val="0.91706784050044754"/>
              <c:y val="0.259635688840323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crossAx val="7866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5489374961906124E-3"/>
          <c:y val="3.0743224607423382E-2"/>
          <c:w val="0.98290212500761875"/>
          <c:h val="0.8192963250680931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Thrust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Sheet1!$B$2:$B$4</c:f>
              <c:numCache>
                <c:formatCode>0.00E+00</c:formatCode>
                <c:ptCount val="3"/>
                <c:pt idx="0">
                  <c:v>1.7799999999999999E-4</c:v>
                </c:pt>
                <c:pt idx="1">
                  <c:v>6.7699999999999998E-4</c:v>
                </c:pt>
                <c:pt idx="2" formatCode="General">
                  <c:v>2.8379999999999998E-3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9EB-8049-BC62-6739584705E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CUB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cat>
            <c:numRef>
              <c:f>Sheet1!$A$2:$A$4</c:f>
              <c:numCache>
                <c:formatCode>General</c:formatCode>
                <c:ptCount val="3"/>
                <c:pt idx="0">
                  <c:v>16777216</c:v>
                </c:pt>
                <c:pt idx="1">
                  <c:v>67108864</c:v>
                </c:pt>
                <c:pt idx="2">
                  <c:v>268435456</c:v>
                </c:pt>
              </c:numCache>
            </c:numRef>
          </c:cat>
          <c:val>
            <c:numRef>
              <c:f>Sheet1!$C$2:$C$4</c:f>
              <c:numCache>
                <c:formatCode>0.00E+00</c:formatCode>
                <c:ptCount val="3"/>
                <c:pt idx="0">
                  <c:v>2.0990000000000001E-5</c:v>
                </c:pt>
                <c:pt idx="1">
                  <c:v>2.0990000000000001E-5</c:v>
                </c:pt>
                <c:pt idx="2">
                  <c:v>2.0990000000000001E-5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9EB-8049-BC62-6739584705E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86695248"/>
        <c:axId val="786696960"/>
      </c:barChart>
      <c:catAx>
        <c:axId val="78669524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#elements</a:t>
                </a:r>
              </a:p>
            </c:rich>
          </c:tx>
          <c:layout>
            <c:manualLayout>
              <c:xMode val="edge"/>
              <c:yMode val="edge"/>
              <c:x val="0.42209390588654017"/>
              <c:y val="0.942937691999884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4400" b="0" i="0" u="none" strike="noStrike" kern="1200" baseline="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pPr>
            <a:endParaRPr lang="en-US"/>
          </a:p>
        </c:txPr>
        <c:crossAx val="786696960"/>
        <c:crosses val="autoZero"/>
        <c:auto val="1"/>
        <c:lblAlgn val="ctr"/>
        <c:lblOffset val="100"/>
        <c:noMultiLvlLbl val="0"/>
      </c:catAx>
      <c:valAx>
        <c:axId val="786696960"/>
        <c:scaling>
          <c:orientation val="minMax"/>
        </c:scaling>
        <c:delete val="1"/>
        <c:axPos val="l"/>
        <c:title>
          <c:tx>
            <c:rich>
              <a:bodyPr rot="5400000" spcFirstLastPara="1" vertOverflow="ellipsis" wrap="square" anchor="ctr" anchorCtr="1"/>
              <a:lstStyle/>
              <a:p>
                <a:pPr>
                  <a:defRPr sz="4400" b="0" i="0" u="none" strike="noStrike" kern="1200" baseline="0">
                    <a:solidFill>
                      <a:schemeClr val="bg1"/>
                    </a:solidFill>
                    <a:latin typeface="NVIDIA Sans" panose="020B0503020203020204" pitchFamily="34" charset="0"/>
                    <a:ea typeface="+mn-ea"/>
                    <a:cs typeface="NVIDIA Sans" panose="020B0503020203020204" pitchFamily="34" charset="0"/>
                  </a:defRPr>
                </a:pP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Elapsed</a:t>
                </a:r>
                <a:r>
                  <a:rPr lang="en-US" sz="4400" baseline="0">
                    <a:latin typeface="NVIDIA Sans" panose="020B0503020203020204" pitchFamily="34" charset="0"/>
                    <a:cs typeface="NVIDIA Sans" panose="020B0503020203020204" pitchFamily="34" charset="0"/>
                  </a:rPr>
                  <a:t> time </a:t>
                </a:r>
                <a:r>
                  <a:rPr lang="en-US" sz="4400">
                    <a:latin typeface="NVIDIA Sans" panose="020B0503020203020204" pitchFamily="34" charset="0"/>
                    <a:cs typeface="NVIDIA Sans" panose="020B0503020203020204" pitchFamily="34" charset="0"/>
                  </a:rPr>
                  <a:t>[seconds]</a:t>
                </a:r>
              </a:p>
            </c:rich>
          </c:tx>
          <c:layout>
            <c:manualLayout>
              <c:xMode val="edge"/>
              <c:yMode val="edge"/>
              <c:x val="0.91706784050044754"/>
              <c:y val="0.2596356888403231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5400000" spcFirstLastPara="1" vertOverflow="ellipsis" wrap="square" anchor="ctr" anchorCtr="1"/>
            <a:lstStyle/>
            <a:p>
              <a:pPr>
                <a:defRPr sz="4400" b="0" i="0" u="none" strike="noStrike" kern="1200" baseline="0">
                  <a:solidFill>
                    <a:schemeClr val="bg1"/>
                  </a:solidFill>
                  <a:latin typeface="NVIDIA Sans" panose="020B0503020203020204" pitchFamily="34" charset="0"/>
                  <a:ea typeface="+mn-ea"/>
                  <a:cs typeface="NVIDIA Sans" panose="020B0503020203020204" pitchFamily="34" charset="0"/>
                </a:defRPr>
              </a:pPr>
              <a:endParaRPr lang="en-US"/>
            </a:p>
          </c:txPr>
        </c:title>
        <c:numFmt formatCode="0.00E+00" sourceLinked="1"/>
        <c:majorTickMark val="none"/>
        <c:minorTickMark val="none"/>
        <c:tickLblPos val="nextTo"/>
        <c:crossAx val="7866952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4400" b="0" i="0" u="none" strike="noStrike" kern="1200" baseline="0">
              <a:solidFill>
                <a:schemeClr val="bg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2/7/2025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2/7/2025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previous section, we covered essential concepts like execution and memory spaces, vocabulary data types, and parallel algorithms. </a:t>
            </a:r>
          </a:p>
          <a:p>
            <a:r>
              <a:rPr lang="en-US" dirty="0"/>
              <a:t>We also created a functional 2D heat equation simulator. </a:t>
            </a:r>
          </a:p>
          <a:p>
            <a:r>
              <a:rPr lang="en-US" dirty="0"/>
              <a:t>Although it currently runs on the GPU, our simulator still isn’t making full use of the system’s capabilities.</a:t>
            </a:r>
          </a:p>
          <a:p>
            <a:r>
              <a:rPr lang="en-US" dirty="0"/>
              <a:t>In this section, we’ll explore a few additional techniques to optimize its performance.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1233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38FE04-EB08-D560-C66B-EC1689DA26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438F50-3D43-697B-C0AA-1D40484FF6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F1CE57-AF26-4C1E-0D36-53E507A0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can finally split our Thrust call into separate launch and wait steps. </a:t>
            </a:r>
          </a:p>
          <a:p>
            <a:r>
              <a:rPr lang="en-US" dirty="0"/>
              <a:t>When we launch asynchronous work with CUB, the CPU is freed immediately, allowing us to start writing data to disk while the GPU continues computing. </a:t>
            </a:r>
          </a:p>
          <a:p>
            <a:r>
              <a:rPr lang="en-US" dirty="0"/>
              <a:t>We then synchronize with the GPU only after it finishes. </a:t>
            </a:r>
          </a:p>
          <a:p>
            <a:r>
              <a:rPr lang="en-US" dirty="0"/>
              <a:t>Since we would have waited for the GPU anyway, we’re not losing any time.</a:t>
            </a:r>
          </a:p>
          <a:p>
            <a:r>
              <a:rPr lang="en-US" dirty="0"/>
              <a:t>Instead, the wait step becomes shorter, leading to more efficient use of the system. </a:t>
            </a:r>
          </a:p>
          <a:p>
            <a:r>
              <a:rPr lang="en-US" dirty="0"/>
              <a:t>As a result, we can expect a significant performance boost from this approach.”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9AFDA9-5F39-F366-D566-F37A9561B3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959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B3F73E-8811-6B53-3B71-C5ADD0D4B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F58E0E-B066-AA93-87B2-89109DE62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7E222-5D5E-2CEA-6E87-D95CC089FB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Which brings us to our next exercise. </a:t>
            </a:r>
          </a:p>
          <a:p>
            <a:r>
              <a:rPr lang="en-US" dirty="0"/>
              <a:t>This time, you’ll replace thrust::tabulate with cub::</a:t>
            </a:r>
            <a:r>
              <a:rPr lang="en-US" dirty="0" err="1"/>
              <a:t>DeviceTransform</a:t>
            </a:r>
            <a:r>
              <a:rPr lang="en-US" dirty="0"/>
              <a:t> to make the computation asynchronous. </a:t>
            </a:r>
          </a:p>
          <a:p>
            <a:r>
              <a:rPr lang="en-US" dirty="0"/>
              <a:t>You’ll also add a </a:t>
            </a:r>
            <a:r>
              <a:rPr lang="en-US" dirty="0" err="1"/>
              <a:t>cudaDeviceSynchronize</a:t>
            </a:r>
            <a:r>
              <a:rPr lang="en-US" dirty="0"/>
              <a:t> call after writing the results to disk, following the scheme shown on the right. </a:t>
            </a:r>
          </a:p>
          <a:p>
            <a:r>
              <a:rPr lang="en-US" dirty="0"/>
              <a:t>For this, you’ll have 10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413062-4036-AFC8-E237-DCF6C71C0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748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A29B09-1411-CE2F-ED9B-8CBFDDB87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2A0989-FD0C-5D95-6D7E-8A2923D52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959A326-8DBC-33FB-CEA4-C2BDBA7658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 Let’s review the solution. </a:t>
            </a:r>
          </a:p>
          <a:p>
            <a:r>
              <a:rPr lang="en-US" dirty="0"/>
              <a:t>We replace thrust::tabulate with cub::</a:t>
            </a:r>
            <a:r>
              <a:rPr lang="en-US" dirty="0" err="1"/>
              <a:t>DeviceTransform</a:t>
            </a:r>
            <a:r>
              <a:rPr lang="en-US" dirty="0"/>
              <a:t> in the simulate function, since tabulate is essentially just a transformation of a counting iterator. </a:t>
            </a:r>
          </a:p>
          <a:p>
            <a:r>
              <a:rPr lang="en-US" dirty="0"/>
              <a:t>Once the GPU computation is launched asynchronously, we can do other CPU work - in this case, writing data to disk.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32BD64-A4C2-B617-4C3D-1109A065B1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8481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08DE89-EFF6-4B74-A16C-24FEC1E485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FE2F4F-45CF-D057-DDE0-71A9F4B3A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117329-8544-A14B-8CA7-7B0264039F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writing results on disk, we add </a:t>
            </a:r>
            <a:r>
              <a:rPr lang="en-US" dirty="0" err="1"/>
              <a:t>cudaDeviceSynchronize</a:t>
            </a:r>
            <a:r>
              <a:rPr lang="en-US" dirty="0"/>
              <a:t> to wait for GPU to finish all work.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1B38A0-A1FB-7CB4-576A-9833BF03E9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9283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01800-6E76-B196-4CAD-1D84A76BF5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D4E93-8BA5-5B77-B589-E9728300FC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9EF0FBE-A2DC-EF12-A413-D684E0409D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we dive deeper into asynchronous execution, profiling and debugging can get tricky. </a:t>
            </a:r>
          </a:p>
          <a:p>
            <a:r>
              <a:rPr lang="en-US" dirty="0"/>
              <a:t>It’s not always clear when tasks overlap, or if the CPU and GPU are being fully utilized. </a:t>
            </a:r>
          </a:p>
          <a:p>
            <a:r>
              <a:rPr lang="en-US" dirty="0"/>
              <a:t>This is where Nsight Systems steps in.</a:t>
            </a:r>
          </a:p>
          <a:p>
            <a:r>
              <a:rPr lang="en-US" dirty="0"/>
              <a:t>Nsight Systems gives you a system-wide view of both GPU and CPU activities, visually representing asynchronous operations. </a:t>
            </a:r>
          </a:p>
          <a:p>
            <a:r>
              <a:rPr lang="en-US" dirty="0"/>
              <a:t>By showing you exactly when and where each task runs, it highlights potential bottlenecks and uncovers new opportunities for optimization. </a:t>
            </a:r>
          </a:p>
          <a:p>
            <a:r>
              <a:rPr lang="en-US" dirty="0"/>
              <a:t>Let’s take a closer look at how we can use this tool to fine-tune our asynchronous workflows.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8534B0-BFC2-3D40-4370-5DC6A51D9D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675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A40C0-6BE7-85C5-DFE3-8E84E87F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F66309-51F7-5A18-E2A1-7952F139F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DA8AD-9223-2229-C62A-3C87778012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this exercise, you’ll learn how to profile your code with Nsight Systems. </a:t>
            </a:r>
          </a:p>
          <a:p>
            <a:r>
              <a:rPr lang="en-US" dirty="0"/>
              <a:t>We’ll use the command-line tool called </a:t>
            </a:r>
            <a:r>
              <a:rPr lang="en-US" dirty="0" err="1"/>
              <a:t>nsys</a:t>
            </a:r>
            <a:r>
              <a:rPr lang="en-US" dirty="0"/>
              <a:t> to collect performance data.</a:t>
            </a:r>
          </a:p>
          <a:p>
            <a:r>
              <a:rPr lang="en-US" dirty="0"/>
              <a:t>First, open exercise you see on the screen, and execute the cell.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096786-177B-D4D5-AD5F-B29A0F32F6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748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8722BD-CCA3-1160-7DA5-376147C50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2DE341-F31B-9E02-0C65-2467E3808B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3EE750-497D-DE8B-4C4F-9829544919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cell stores the Nsight profile in a file called compute-io-overlap inside the </a:t>
            </a:r>
            <a:r>
              <a:rPr lang="en-US" dirty="0" err="1"/>
              <a:t>nsight</a:t>
            </a:r>
            <a:r>
              <a:rPr lang="en-US" dirty="0"/>
              <a:t>-reports directory.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84129C-9477-9A82-FB5D-F02CB9654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0194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3348C-9273-1E1E-FE7E-1521B3529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47B8E7-4821-9B15-3248-7BE21D2433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940686-F101-16EB-CAE3-31AE22589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view the report, let's launch the graphical user interface. </a:t>
            </a:r>
          </a:p>
          <a:p>
            <a:r>
              <a:rPr lang="en-US" dirty="0"/>
              <a:t>To do that, navigate to the "NVIDIA Nsight" tab and select "Connect to Nsight Tool UI". </a:t>
            </a:r>
          </a:p>
          <a:p>
            <a:r>
              <a:rPr lang="en-US" dirty="0"/>
              <a:t>Click "Ok" in the dialog box. </a:t>
            </a:r>
          </a:p>
          <a:p>
            <a:r>
              <a:rPr lang="en-US" dirty="0"/>
              <a:t>The remote desktop will open in a new tab within JupyterLab.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9E476-583C-3AC2-B7D3-6910870AF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7900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EE640-059E-1808-4149-71E2DCCFD9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4A6FBB-CEE5-23F6-21D6-FA41354C14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F7F4AB-6D60-ACE3-0D6F-F76B042F18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remote desktop connects, you'll see a "START" button.  </a:t>
            </a:r>
          </a:p>
          <a:p>
            <a:r>
              <a:rPr lang="en-US" dirty="0"/>
              <a:t>Click on it to open the desktop. </a:t>
            </a:r>
          </a:p>
          <a:p>
            <a:r>
              <a:rPr lang="en-US" dirty="0"/>
              <a:t>Then, launch "Nsight Systems" from the desktop and maximize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7CAD6E-4E93-56B0-11E8-41E80769F4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1427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41F70B-DB33-F82A-B179-81C4E6BAD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A424345-04E6-F0C7-4241-8FB49D784D5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9EA88C-BDDA-C898-7D70-AB98215FD3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open the report file that we generated earlier.  </a:t>
            </a:r>
          </a:p>
          <a:p>
            <a:r>
              <a:rPr lang="en-US" dirty="0"/>
              <a:t>You'll find it with File-&gt;Open from the menu.  </a:t>
            </a:r>
          </a:p>
          <a:p>
            <a:r>
              <a:rPr lang="en-US" dirty="0"/>
              <a:t>Then navigate to Desktop / </a:t>
            </a:r>
            <a:r>
              <a:rPr lang="en-US" dirty="0" err="1"/>
              <a:t>nsight</a:t>
            </a:r>
            <a:r>
              <a:rPr lang="en-US" dirty="0"/>
              <a:t>-reports directory.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CA9071-8498-0B40-AE8E-31F4D2BDC0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2865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BCC49-CBF7-B786-B074-F8CF0DF8F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419D9B-8F67-3888-752D-DE95BEB98A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65D98D-207B-269E-AD11-0D761B7A1F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Here’s how this section is organized. </a:t>
            </a:r>
          </a:p>
          <a:p>
            <a:r>
              <a:rPr lang="en-US" dirty="0"/>
              <a:t>First, we’ll explore the concept of asynchrony, which lets us overlap computation with I/O. </a:t>
            </a:r>
          </a:p>
          <a:p>
            <a:r>
              <a:rPr lang="en-US" dirty="0"/>
              <a:t>Next, we’ll learn how CUDA streams enable concurrent CPU-GPU data transfers. </a:t>
            </a:r>
          </a:p>
          <a:p>
            <a:r>
              <a:rPr lang="en-US" dirty="0"/>
              <a:t>Finally, we’ll explore new aspects of the memory subsystem that support efficient data movement.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35B434-CF04-E817-9FA3-0E433E55C4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9883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B022C-9FD5-65E7-7BFD-9F3A8D5535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AE59EE-3276-6EC5-D708-DCDDF5561C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342C19-3D6D-99B6-AD9B-148525FD23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navigate the profile, you can click on the timeline view and drag your mouse to select a time region.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5C3A2C-9A7D-E708-5465-6D08B0D35D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920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93B0-6E74-8D93-7055-2BF0A59F7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C617FD-03E8-ACA6-A7BF-0C551802A4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5A3FCB-14B9-92DF-1396-B194AA75DA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With right click, you should be able to see the pop-up menu, where you can zoom into selected time region.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24B0A-DC69-BECA-1270-F79E8F8115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49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7AC0DB-E300-5348-DB67-0A23057AA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B57C2F-6D2C-0E90-960B-92BB775377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DE94BC-49EB-D2A2-50DC-9F6E4B4C1C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also want to unfold the ”CUDA HW” section to see more details on what is happening on the GPU 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77BA97-633C-FAD8-E266-226051F641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75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C2742A-3DC9-449B-D12D-624AB38C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2B5004-CD1E-0F4A-FF3A-B3147D9ED8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0FAFDF-2B86-6792-4214-8D9F53DD22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Overall, your task is to look around the timeline of the profile that we just generated and identify:</a:t>
            </a:r>
          </a:p>
          <a:p>
            <a:r>
              <a:rPr lang="en-US" dirty="0"/>
              <a:t>- when GPU compute is launched</a:t>
            </a:r>
          </a:p>
          <a:p>
            <a:r>
              <a:rPr lang="en-US" dirty="0"/>
              <a:t>- when CPU writes data on disk</a:t>
            </a:r>
          </a:p>
          <a:p>
            <a:pPr marL="171450" indent="-171450">
              <a:buFontTx/>
              <a:buChar char="-"/>
            </a:pPr>
            <a:r>
              <a:rPr lang="en-US" dirty="0"/>
              <a:t>when CPU waits for GPU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finally, when the data is transferred between CPU and GPU</a:t>
            </a:r>
          </a:p>
          <a:p>
            <a:pPr marL="0" indent="0">
              <a:buFontTx/>
              <a:buNone/>
            </a:pPr>
            <a:r>
              <a:rPr lang="en-US" dirty="0"/>
              <a:t>For this, you have 10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D68213-B84C-9209-4EF7-0685C710E8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91186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415744-414F-91C7-E8E0-057D672EA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8032F7-6690-1FA1-3160-245E64E146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F1A289-D441-13B4-C8EB-5F7939AB41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</a:t>
            </a:r>
          </a:p>
          <a:p>
            <a:r>
              <a:rPr lang="en-US" dirty="0"/>
              <a:t>Let’s take a look at the solution.</a:t>
            </a:r>
          </a:p>
          <a:p>
            <a:r>
              <a:rPr lang="en-US" dirty="0"/>
              <a:t>Our write step starts with a copy from GPU to CPU memory space.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5D6CFF-8D4F-28F1-2729-EB5963CD81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143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E9DA9F-51F2-AABF-562B-81801E678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5D2C993-0B35-7AE2-70E8-1365784E8A1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47395BE-6853-3C8D-0873-75FFB8B313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Additionally, notice how the compute is initiated by the CPU but actually runs on the GPU. </a:t>
            </a:r>
          </a:p>
          <a:p>
            <a:r>
              <a:rPr lang="en-US" dirty="0"/>
              <a:t>The </a:t>
            </a:r>
            <a:r>
              <a:rPr lang="en-US" dirty="0" err="1"/>
              <a:t>cudaDeviceSynchronize</a:t>
            </a:r>
            <a:r>
              <a:rPr lang="en-US" dirty="0"/>
              <a:t> call, which marks the end of each iteration, is clearly visible as well. </a:t>
            </a:r>
          </a:p>
          <a:p>
            <a:r>
              <a:rPr lang="en-US" dirty="0"/>
              <a:t>You can see how it holds up the CPU until the final kernel has finished executing on the GPU, before handing control flow back to the CPU.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2D2A36-E7A3-1610-5734-1436727B6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190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C47CAE-125D-6E77-DB59-5DF075F07F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267CDD0-A575-17D2-B55F-92FD021303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AC8648-0F7F-F091-1F22-DDF48FAEDF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you’re familiar with operating system calls, you’ll spot </a:t>
            </a:r>
            <a:r>
              <a:rPr lang="en-US" dirty="0" err="1"/>
              <a:t>fopen</a:t>
            </a:r>
            <a:r>
              <a:rPr lang="en-US" dirty="0"/>
              <a:t>, </a:t>
            </a:r>
            <a:r>
              <a:rPr lang="en-US" dirty="0" err="1"/>
              <a:t>writev</a:t>
            </a:r>
            <a:r>
              <a:rPr lang="en-US" dirty="0"/>
              <a:t>, and </a:t>
            </a:r>
            <a:r>
              <a:rPr lang="en-US" dirty="0" err="1"/>
              <a:t>fclose</a:t>
            </a:r>
            <a:r>
              <a:rPr lang="en-US" dirty="0"/>
              <a:t> on the CPU timeline. </a:t>
            </a:r>
          </a:p>
          <a:p>
            <a:r>
              <a:rPr lang="en-US" dirty="0"/>
              <a:t>These indicate that the CPU was writing results to disk. </a:t>
            </a:r>
          </a:p>
          <a:p>
            <a:r>
              <a:rPr lang="en-US" dirty="0"/>
              <a:t>Notice how this disk I/O overlaps with GPU computation, which you can see happening at the same time. </a:t>
            </a:r>
          </a:p>
          <a:p>
            <a:r>
              <a:rPr lang="en-US" dirty="0"/>
              <a:t>Thanks to profiling with Nsight Systems, we don’t have to guess if overlapping actually occurs.</a:t>
            </a:r>
          </a:p>
          <a:p>
            <a:r>
              <a:rPr lang="en-US" dirty="0"/>
              <a:t>We can just see it right here in the timeline.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2A8647-FA35-A1D5-F379-8A50E2D879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6344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DA9A60-2B3B-90CE-439E-35B1919AA6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E2A5AA-33B4-A29E-EAEB-628CD592F7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F150B6-128C-4956-8920-363378779F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you profile the earlier version of our simulator, you’ll see a clear performance difference. </a:t>
            </a:r>
          </a:p>
          <a:p>
            <a:r>
              <a:rPr lang="en-US" dirty="0"/>
              <a:t>The synchronous API blocks after each call, which delays disk writes until all computations are finished, so no overlap. </a:t>
            </a:r>
          </a:p>
          <a:p>
            <a:r>
              <a:rPr lang="en-US" dirty="0"/>
              <a:t>In contrast, the new asynchronous version fully overlaps computation and I/O, making the disk writes effectively ‘free’ and yielding about a 2x speedup.</a:t>
            </a:r>
          </a:p>
          <a:p>
            <a:r>
              <a:rPr lang="en-US" dirty="0"/>
              <a:t>That said, analyzing these differences still involves matching what you see in the timeline with your code, which can be cumbersome. </a:t>
            </a:r>
          </a:p>
          <a:p>
            <a:r>
              <a:rPr lang="en-US" dirty="0"/>
              <a:t>Fortunately, there’s a way to simplify profiling even further.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F059A-18E6-47C6-20F0-B2CBBDBD1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605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653B32-66C1-95C7-A029-8516FCC6D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51D3EFF-86BD-832F-39CA-B664254F75F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AAF561-0298-4D68-6FEA-5403F99166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you’re working on a complex application, interpreting Nsight report can be overwhelming.</a:t>
            </a:r>
          </a:p>
          <a:p>
            <a:r>
              <a:rPr lang="en-US" dirty="0"/>
              <a:t>That’s where NVTX, the NVIDIA Tools Extension, comes in. </a:t>
            </a:r>
          </a:p>
          <a:p>
            <a:r>
              <a:rPr lang="en-US" dirty="0"/>
              <a:t>NVTX allows you to insert custom markers and ranges directly into your code, so that when you view the Nsight report, your labels appear in the timeline.</a:t>
            </a:r>
          </a:p>
          <a:p>
            <a:r>
              <a:rPr lang="en-US" dirty="0"/>
              <a:t>In the code on the slide, we use `nvtx3::</a:t>
            </a:r>
            <a:r>
              <a:rPr lang="en-US" dirty="0" err="1"/>
              <a:t>scoped_range</a:t>
            </a:r>
            <a:r>
              <a:rPr lang="en-US" dirty="0"/>
              <a:t>` to label each write step. </a:t>
            </a:r>
          </a:p>
          <a:p>
            <a:r>
              <a:rPr lang="en-US" dirty="0"/>
              <a:t>The range starts at the beginning of the loop iteration and ends automatically when it goes out of scope. </a:t>
            </a:r>
          </a:p>
          <a:p>
            <a:r>
              <a:rPr lang="en-US" dirty="0"/>
              <a:t>This helps you instantly map parts of the timeline to the code you write.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FE79FA-7670-9CD7-07B3-2E6736C717A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2348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5B4FB-D76F-894F-75F9-1AD374480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39D2F1-22BA-3061-CFC7-F60F95CD6D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F57716-5E27-7482-E3E2-03D6AC5B2F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Which brings us the the next exercise.</a:t>
            </a:r>
          </a:p>
          <a:p>
            <a:r>
              <a:rPr lang="en-US" dirty="0"/>
              <a:t>This time, you’ll have to annotate copy, compute, write, and wait steps using NVTX ranges.</a:t>
            </a:r>
          </a:p>
          <a:p>
            <a:r>
              <a:rPr lang="en-US" dirty="0"/>
              <a:t>Then, profile the simulator with Nsight systems and try locating specified ranges.</a:t>
            </a:r>
          </a:p>
          <a:p>
            <a:r>
              <a:rPr lang="en-US" dirty="0"/>
              <a:t>For this, you’ll have 8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85571D-695E-3F76-11DA-CD2C689B03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4243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357A0B-2624-AB1E-6BB6-43F83FA3B0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62277FC-0CA8-8C4E-81A1-7CE7CAEDA1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91B8038-020E-FCB2-7AE7-D51EC1FE48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review the current state of our heat equation simulator. </a:t>
            </a:r>
          </a:p>
          <a:p>
            <a:r>
              <a:rPr lang="en-US" dirty="0"/>
              <a:t>First, we copy the data from the GPU to the host, then we write it to disk, and finally, we use thrust::tabulate to compute the next set of temperatures on the GPU.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FAFAA3-2EE3-0D3F-BE9E-139875A098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8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420EE-F3ED-79AE-4C43-6FEB5A25B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95AC91-81C7-463C-A0CA-FEF2DA3CF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4A376C6-1679-DF91-5CCA-7C9DDC14BF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After making those changes, your Nsight timeline should look something like this. </a:t>
            </a:r>
          </a:p>
          <a:p>
            <a:r>
              <a:rPr lang="en-US" dirty="0"/>
              <a:t>Notice how each labeled range clearly marks where every step begins and ends. </a:t>
            </a:r>
          </a:p>
          <a:p>
            <a:r>
              <a:rPr lang="en-US" dirty="0"/>
              <a:t>This visual labeling makes it much easier to spot precisely what’s happening at each point in your application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BB8AF-953A-8EA3-CEDA-6427A1E174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146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190B4-5E90-7F4D-8ACC-E9CDBC5B78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58A7F2-F916-E31B-ABF2-02E4AB5685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6F3BFF6-077F-D17A-CD6C-195480C92F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At this point, we’ve learned how to use asynchrony to overlap CPU and GPU tasks, leading to a big performance boost. </a:t>
            </a:r>
          </a:p>
          <a:p>
            <a:r>
              <a:rPr lang="en-US" dirty="0"/>
              <a:t>Our code now copies data from the GPU to the CPU, launches an asynchronous computation with CUB, and then writes results to disk.</a:t>
            </a:r>
          </a:p>
          <a:p>
            <a:r>
              <a:rPr lang="en-US" dirty="0"/>
              <a:t>However, there’s still room for improvement: the GPU compute doesn’t actually have to wait for the copy to finish. </a:t>
            </a:r>
          </a:p>
          <a:p>
            <a:r>
              <a:rPr lang="en-US" dirty="0"/>
              <a:t>We can apply the same overlapping strategy to the copy and compute steps. </a:t>
            </a:r>
          </a:p>
          <a:p>
            <a:r>
              <a:rPr lang="en-US" dirty="0"/>
              <a:t>But this will require the copy to be asynchronous.</a:t>
            </a:r>
          </a:p>
          <a:p>
            <a:r>
              <a:rPr lang="en-US" dirty="0"/>
              <a:t>Fortunately, Thrust itself doesn’t have any special mechanism to transfer data.</a:t>
            </a:r>
          </a:p>
          <a:p>
            <a:r>
              <a:rPr lang="en-US" dirty="0"/>
              <a:t>Under the hood, it relies on the CUDA Runtime function called </a:t>
            </a:r>
            <a:r>
              <a:rPr lang="en-US" dirty="0" err="1"/>
              <a:t>cudaMemcpyAsync</a:t>
            </a:r>
            <a:r>
              <a:rPr lang="en-US" dirty="0"/>
              <a:t>.</a:t>
            </a:r>
          </a:p>
          <a:p>
            <a:r>
              <a:rPr lang="en-US" dirty="0"/>
              <a:t>This function can copy data between host and device memory without blocking. </a:t>
            </a:r>
          </a:p>
          <a:p>
            <a:r>
              <a:rPr lang="en-US" dirty="0"/>
              <a:t>Let’s take a closer look at how we can use it to overlap our copy and compute steps.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C36DB-A196-795F-429C-40361F5A9D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4674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079839-43FA-CC23-1515-CE1726697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D7549-8202-F241-3566-76DC4A1F2F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4ED8D4-A0B0-E81C-2C23-2148D7ECB0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begin with the </a:t>
            </a:r>
            <a:r>
              <a:rPr lang="en-US" dirty="0" err="1"/>
              <a:t>cudaMemcpyAsync</a:t>
            </a:r>
            <a:r>
              <a:rPr lang="en-US" dirty="0"/>
              <a:t> interface, which essentially powers thrust::copy. \</a:t>
            </a:r>
          </a:p>
          <a:p>
            <a:r>
              <a:rPr lang="en-US" dirty="0"/>
              <a:t>It handles asynchronous data transfers between host and device memory, but there are a few important pitfalls to keep in mind.</a:t>
            </a:r>
          </a:p>
          <a:p>
            <a:r>
              <a:rPr lang="en-US" dirty="0"/>
              <a:t>First, </a:t>
            </a:r>
            <a:r>
              <a:rPr lang="en-US" dirty="0" err="1"/>
              <a:t>cudaMemcpyAsync</a:t>
            </a:r>
            <a:r>
              <a:rPr lang="en-US" dirty="0"/>
              <a:t> isn’t type-safe - it won’t verify that the source and destination types match.</a:t>
            </a:r>
          </a:p>
          <a:p>
            <a:r>
              <a:rPr lang="en-US" dirty="0"/>
              <a:t>Second, it operates in bytes rather than elements, so you need to multiply the number of elements by the size of each element to avoid mistakes.</a:t>
            </a:r>
          </a:p>
          <a:p>
            <a:r>
              <a:rPr lang="en-US" dirty="0"/>
              <a:t>Third, you must explicitly indicate whether the transfer is host-to-device, device-to-host, or device-to-device using the </a:t>
            </a:r>
            <a:r>
              <a:rPr lang="en-US" dirty="0" err="1"/>
              <a:t>cudaMemcpyKind</a:t>
            </a:r>
            <a:r>
              <a:rPr lang="en-US" dirty="0"/>
              <a:t> parameter.</a:t>
            </a:r>
          </a:p>
          <a:p>
            <a:r>
              <a:rPr lang="en-US" dirty="0"/>
              <a:t>Finally, </a:t>
            </a:r>
            <a:r>
              <a:rPr lang="en-US" dirty="0" err="1"/>
              <a:t>cudaMemcpyAsync</a:t>
            </a:r>
            <a:r>
              <a:rPr lang="en-US" dirty="0"/>
              <a:t> returns an error code, which you should always check. </a:t>
            </a:r>
          </a:p>
          <a:p>
            <a:r>
              <a:rPr lang="en-US" dirty="0"/>
              <a:t>In a moment, we’ll take a closer look at what these errors might mean and how to handle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8C1701-0AD0-6947-1445-10C7C4EB2B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9151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1ED57-39F5-13E4-88CB-D320DD352C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D61E4E-E6B5-B9FB-8FF5-B8B035F7732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384270-8223-F761-4CB8-EDAD883DDF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[optional – if time permits]</a:t>
            </a:r>
          </a:p>
          <a:p>
            <a:endParaRPr lang="en-US" dirty="0"/>
          </a:p>
          <a:p>
            <a:r>
              <a:rPr lang="en-US" dirty="0"/>
              <a:t>One subtlety of asynchronous operations is that errors don’t always surface where they occur. </a:t>
            </a:r>
          </a:p>
          <a:p>
            <a:r>
              <a:rPr lang="en-US" dirty="0"/>
              <a:t>For example, you could launch a kernel that goes out of bounds, but the GPU won’t actually start executing it right away. </a:t>
            </a:r>
          </a:p>
          <a:p>
            <a:r>
              <a:rPr lang="en-US" dirty="0"/>
              <a:t>Meanwhile, you might launch another kernel, that doesn’t observe the error from the prior kernel, since it hasn’t started running yet.</a:t>
            </a:r>
          </a:p>
          <a:p>
            <a:r>
              <a:rPr lang="en-US" dirty="0"/>
              <a:t>But then </a:t>
            </a:r>
            <a:r>
              <a:rPr lang="en-US" dirty="0" err="1"/>
              <a:t>cudaMemcpyAsync</a:t>
            </a:r>
            <a:r>
              <a:rPr lang="en-US" dirty="0"/>
              <a:t> checks the GPU’s status and discovers the error from the earlier kernel.</a:t>
            </a:r>
          </a:p>
          <a:p>
            <a:r>
              <a:rPr lang="en-US" dirty="0"/>
              <a:t>In other words, an error triggered by any prior asynchronous operation might end up being reported by a completely different call. </a:t>
            </a:r>
          </a:p>
          <a:p>
            <a:r>
              <a:rPr lang="en-US" dirty="0"/>
              <a:t>This is why it’s crucial to check error codes after every CUDA call and be aware that an error can pop up much later than you’d expect.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72BFF-EBF6-8C43-3DD9-0E35E10DF6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5383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58A53-2522-DE3A-0C59-CAF5D8731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9197F9-199B-F6E4-0344-360622F8D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BF5BD1-D404-1C24-3810-E874D3A9BB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simply swapping thrust::copy for </a:t>
            </a:r>
            <a:r>
              <a:rPr lang="en-US" dirty="0" err="1"/>
              <a:t>cudaMemcpyAsync</a:t>
            </a:r>
            <a:r>
              <a:rPr lang="en-US" dirty="0"/>
              <a:t> be enough to overlap compute with copy? Not really. </a:t>
            </a:r>
          </a:p>
          <a:p>
            <a:r>
              <a:rPr lang="en-US" dirty="0"/>
              <a:t>By default, all GPU operations are ordered on the GPU end. </a:t>
            </a:r>
          </a:p>
          <a:p>
            <a:r>
              <a:rPr lang="en-US" dirty="0"/>
              <a:t>Even though </a:t>
            </a:r>
            <a:r>
              <a:rPr lang="en-US" dirty="0" err="1"/>
              <a:t>cudaMemcpyAsync</a:t>
            </a:r>
            <a:r>
              <a:rPr lang="en-US" dirty="0"/>
              <a:t> is non-blocking on the CPU side, the GPU still executes it in order with everything else - just like those earlier asynchronous compute steps. </a:t>
            </a:r>
          </a:p>
          <a:p>
            <a:r>
              <a:rPr lang="en-US" dirty="0"/>
              <a:t>This means that GPU will wait for copy to finish before proceeding to the next compute step.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C11EC9-6346-CF58-AC61-34B3AE97D9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3532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272CCC-C91C-B496-0B0C-08D00BF18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1D4708-03F7-A15C-7F90-AEBCF109DFC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0931FC-F8F3-89AD-D916-F6975674A0A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ordering of operations on the GPU side is called a CUDA Stream.</a:t>
            </a:r>
          </a:p>
          <a:p>
            <a:r>
              <a:rPr lang="en-US" dirty="0"/>
              <a:t>When you don’t specify a CUDA stream, some default one is used.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99515C-AC93-FF85-7C10-94A9D0D36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028160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67C1D-98EF-E355-631A-2242DA1F7D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244EC-17F9-E1E6-353F-4BC46DE4DD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5B3F3F-4A35-5866-E6B0-26C0EE3EF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 the great news is that we can have as many CUDA streams as we need. </a:t>
            </a:r>
          </a:p>
          <a:p>
            <a:r>
              <a:rPr lang="en-US" dirty="0"/>
              <a:t>When operations run in different streams, they are no longer ordered with respect to each other and can execute concurrently. </a:t>
            </a:r>
          </a:p>
          <a:p>
            <a:r>
              <a:rPr lang="en-US" dirty="0"/>
              <a:t>That’s exactly what we want: if we send an asynchronous copy to one stream and our compute work to another, then those two operations can overlap. </a:t>
            </a:r>
          </a:p>
          <a:p>
            <a:r>
              <a:rPr lang="en-US" dirty="0"/>
              <a:t>Let’s see how that works in practice.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1E4D5B-3789-A2B6-282A-8CC5738F8D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217548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AF3449-295F-A549-5B02-040F6B5DFB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66632B-AD5B-E485-93D4-4369B150A0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B1F2992-A32C-7E43-2B8F-041B52125A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cudaStream_t</a:t>
            </a:r>
            <a:r>
              <a:rPr lang="en-US" dirty="0"/>
              <a:t> is simply a type, just like an integer. </a:t>
            </a:r>
          </a:p>
          <a:p>
            <a:r>
              <a:rPr lang="en-US" dirty="0"/>
              <a:t>That means we can declare our streams the same way we’d declare any other variable in C++. </a:t>
            </a:r>
          </a:p>
          <a:p>
            <a:r>
              <a:rPr lang="en-US" dirty="0"/>
              <a:t>In this example, we define two streams - one for memory transfers  and another for computations.</a:t>
            </a:r>
          </a:p>
          <a:p>
            <a:r>
              <a:rPr lang="en-US" dirty="0"/>
              <a:t>However, just creating a stream variable isn’t enough; we also need to explicitly call </a:t>
            </a:r>
            <a:r>
              <a:rPr lang="en-US" dirty="0" err="1"/>
              <a:t>cudaStreamCreate</a:t>
            </a:r>
            <a:r>
              <a:rPr lang="en-US" dirty="0"/>
              <a:t> to initialize it. </a:t>
            </a:r>
          </a:p>
          <a:p>
            <a:r>
              <a:rPr lang="en-US" dirty="0"/>
              <a:t>Later, if we want to wait for the tasks in a specific stream to finish, we can use </a:t>
            </a:r>
            <a:r>
              <a:rPr lang="en-US" dirty="0" err="1"/>
              <a:t>cudaStreamSynchronize</a:t>
            </a:r>
            <a:r>
              <a:rPr lang="en-US" dirty="0"/>
              <a:t>, which blocks only until that particular stream’s operations are complete. </a:t>
            </a:r>
          </a:p>
          <a:p>
            <a:r>
              <a:rPr lang="en-US" dirty="0"/>
              <a:t>This is preferable to </a:t>
            </a:r>
            <a:r>
              <a:rPr lang="en-US" dirty="0" err="1"/>
              <a:t>cudaDeviceSynchronize</a:t>
            </a:r>
            <a:r>
              <a:rPr lang="en-US" dirty="0"/>
              <a:t>, which causes CPU to wait until </a:t>
            </a:r>
            <a:r>
              <a:rPr lang="en-US" i="1" dirty="0"/>
              <a:t>all</a:t>
            </a:r>
            <a:r>
              <a:rPr lang="en-US" dirty="0"/>
              <a:t> GPU operations have completed. </a:t>
            </a:r>
          </a:p>
          <a:p>
            <a:r>
              <a:rPr lang="en-US" dirty="0"/>
              <a:t>By synchronizing at the stream level, we let other streams continue to work in parallel.</a:t>
            </a:r>
          </a:p>
          <a:p>
            <a:r>
              <a:rPr lang="en-US" dirty="0"/>
              <a:t>Finally, once we’re done with a stream, we should call </a:t>
            </a:r>
            <a:r>
              <a:rPr lang="en-US" dirty="0" err="1"/>
              <a:t>cudaStreamDestroy</a:t>
            </a:r>
            <a:r>
              <a:rPr lang="en-US" dirty="0"/>
              <a:t> to release associated resources.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FEF87C-AD90-8F2B-2B92-18294F2F0A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14788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32FDF-DD2F-56E0-639D-C19F99C04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7128B21-0E27-510C-7BB1-311F4D449A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3B7F32-F96B-4580-C753-C7F1A7F45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You’ll find </a:t>
            </a:r>
            <a:r>
              <a:rPr lang="en-US" dirty="0" err="1"/>
              <a:t>cudaStream_t</a:t>
            </a:r>
            <a:r>
              <a:rPr lang="en-US" dirty="0"/>
              <a:t> in almost every accelerated CUDA library. </a:t>
            </a:r>
          </a:p>
          <a:p>
            <a:r>
              <a:rPr lang="en-US" dirty="0"/>
              <a:t>For instance, both </a:t>
            </a:r>
            <a:r>
              <a:rPr lang="en-US" dirty="0" err="1"/>
              <a:t>cudaMemcpyAsync</a:t>
            </a:r>
            <a:r>
              <a:rPr lang="en-US" dirty="0"/>
              <a:t> and cub::</a:t>
            </a:r>
            <a:r>
              <a:rPr lang="en-US" dirty="0" err="1"/>
              <a:t>DeviceTransform</a:t>
            </a:r>
            <a:r>
              <a:rPr lang="en-US" dirty="0"/>
              <a:t> have a </a:t>
            </a:r>
            <a:r>
              <a:rPr lang="en-US" dirty="0" err="1"/>
              <a:t>cudaStream_t</a:t>
            </a:r>
            <a:r>
              <a:rPr lang="en-US" dirty="0"/>
              <a:t> parameter, though we haven’t had to specify it yet because it defaults to zero, which means – use the default CUDA stream. </a:t>
            </a:r>
          </a:p>
          <a:p>
            <a:r>
              <a:rPr lang="en-US" dirty="0"/>
              <a:t>The reason CUDA Streams is so widespread is that developers often want to overlap these library calls with other tasks. </a:t>
            </a:r>
          </a:p>
          <a:p>
            <a:r>
              <a:rPr lang="en-US" dirty="0"/>
              <a:t>For example, you might run device-side computations in one stream while simultaneously handling host-side I/O or memory transfers in another,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C8D7B8-A97A-1395-C277-4D9F2BF7A4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53873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3E686-4939-9DC0-EE8A-9DE895B3D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F6FB65-0996-1659-2859-E8EA2C1B0D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211D66-DB27-2C88-1672-7D10E5FACF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start by creating CUDA streams for compute and copy operations.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D7C25E-2F76-FC85-8E90-2527561D31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313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D899F9-89B9-7443-E042-A9D36C89C7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E078F2E-5139-0E81-9ED1-5C07DBF0AE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841175-B03A-19B5-36B2-18986973B9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Under the hood, Thrust launches work on the GPU and waits for it to finish.</a:t>
            </a:r>
          </a:p>
          <a:p>
            <a:r>
              <a:rPr lang="en-US" dirty="0"/>
              <a:t>Because thrust::tabulate doesn’t return control until the transformation is complete, the CPU stays idle. </a:t>
            </a:r>
          </a:p>
          <a:p>
            <a:r>
              <a:rPr lang="en-US" dirty="0"/>
              <a:t>This is a missed opportunity! Writing an efficient heterogeneous program means making full use of all resources.</a:t>
            </a:r>
          </a:p>
          <a:p>
            <a:r>
              <a:rPr lang="en-US" dirty="0"/>
              <a:t>This includes the CPU as well. </a:t>
            </a:r>
          </a:p>
          <a:p>
            <a:r>
              <a:rPr lang="en-US" dirty="0"/>
              <a:t>So, can we find anything meaningful for the CPU to do while the GPU is busy?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C18868-2F5A-8F52-4007-7E05AF9CEE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47063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F9F466-63BB-7134-CE47-45B2C84484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910ABA-8D37-7C7B-B039-B05A56AD25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33F67D-7134-CF04-57E5-CD4F42C13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setting up a separate copy stream, we can pass it as the last argument to </a:t>
            </a:r>
            <a:r>
              <a:rPr lang="en-US" dirty="0" err="1"/>
              <a:t>cudaMemcpyAsync</a:t>
            </a:r>
            <a:r>
              <a:rPr lang="en-US" dirty="0"/>
              <a:t> so that the data transfer runs in its own stream.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155A0E-8680-6E20-6143-9FD07D38A5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87959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1601FD-CD5B-C578-E303-A1DCF00FB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29877A-6206-61CA-02F7-A9CB655142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343E1-09FC-7DFB-A6AD-FFFBA76275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can specify compute stream as the last parameter when calling cub::</a:t>
            </a:r>
            <a:r>
              <a:rPr lang="en-US" dirty="0" err="1"/>
              <a:t>DeviceTransform</a:t>
            </a:r>
            <a:r>
              <a:rPr lang="en-US" dirty="0"/>
              <a:t>. </a:t>
            </a:r>
          </a:p>
          <a:p>
            <a:r>
              <a:rPr lang="en-US" dirty="0"/>
              <a:t>By doing so, we ensure the computation runs in a different stream than the copy operation.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D696DF-40AF-6AC7-4733-BE839DEE7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742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02747-F9E9-6B9C-35A2-84B353E42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39E28-5124-0D29-2BF9-69C9B294FB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F72BDAA-F614-9848-987E-317BCC3A49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the copy happens asynchronously, we have to make sure it has actually finished before reading the host data. </a:t>
            </a:r>
          </a:p>
          <a:p>
            <a:r>
              <a:rPr lang="en-US" dirty="0"/>
              <a:t>To do this, we call </a:t>
            </a:r>
            <a:r>
              <a:rPr lang="en-US" dirty="0" err="1"/>
              <a:t>cudaStreamSynchronize</a:t>
            </a:r>
            <a:r>
              <a:rPr lang="en-US" dirty="0"/>
              <a:t> on the copy stream, which blocks until </a:t>
            </a:r>
            <a:r>
              <a:rPr lang="en-US" dirty="0" err="1"/>
              <a:t>operatiosn</a:t>
            </a:r>
            <a:r>
              <a:rPr lang="en-US" dirty="0"/>
              <a:t> in the copy stream are complete.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16CAFA-C4EE-0F94-98F6-0D1116C27C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3219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154C53-9D39-33C4-F892-C2A544EFF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1FEC55-5A05-4E58-3DD6-1B3F9EAD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E5199-976D-5767-4349-E9354EB17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we’re done writing the results to disk, we synchronize with the compute stream to confirm that the GPU computations have also finished. </a:t>
            </a:r>
          </a:p>
          <a:p>
            <a:r>
              <a:rPr lang="en-US" dirty="0"/>
              <a:t>In the end, our approach looks like the diagram on the slide: we perform two asynchronous operations - one for copying data, one for computing - in separate streams.</a:t>
            </a:r>
          </a:p>
          <a:p>
            <a:r>
              <a:rPr lang="en-US" dirty="0"/>
              <a:t>We also include two synchronization points to ensure everything finishes in the right order.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69F4D0-EC38-6D05-F255-3A247894B6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541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7BA2B8-EF5E-A23E-5A1E-272A8F01B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3F6275-A7CE-78E8-4476-8A5E510D3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D42A047-4184-1670-01FC-FDA97FE03C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And… congratulations, we’ve just introduced our first data race! </a:t>
            </a:r>
          </a:p>
          <a:p>
            <a:r>
              <a:rPr lang="en-US" dirty="0"/>
              <a:t>Let’s walk through the first few iterations to see why:</a:t>
            </a:r>
          </a:p>
          <a:p>
            <a:r>
              <a:rPr lang="en-US" dirty="0"/>
              <a:t>1. We issue a copy from </a:t>
            </a:r>
            <a:r>
              <a:rPr lang="en-US" dirty="0" err="1"/>
              <a:t>dprev</a:t>
            </a:r>
            <a:r>
              <a:rPr lang="en-US" dirty="0"/>
              <a:t> to the host.</a:t>
            </a:r>
          </a:p>
          <a:p>
            <a:r>
              <a:rPr lang="en-US" dirty="0"/>
              <a:t>2. The first compute iteration reads from </a:t>
            </a:r>
            <a:r>
              <a:rPr lang="en-US" dirty="0" err="1"/>
              <a:t>dprev</a:t>
            </a:r>
            <a:r>
              <a:rPr lang="en-US" dirty="0"/>
              <a:t> and writes into </a:t>
            </a:r>
            <a:r>
              <a:rPr lang="en-US" dirty="0" err="1"/>
              <a:t>dnext</a:t>
            </a:r>
            <a:r>
              <a:rPr lang="en-US" dirty="0"/>
              <a:t>, which is fine.</a:t>
            </a:r>
          </a:p>
          <a:p>
            <a:r>
              <a:rPr lang="en-US" dirty="0"/>
              <a:t>3. But the next iteration reads from </a:t>
            </a:r>
            <a:r>
              <a:rPr lang="en-US" dirty="0" err="1"/>
              <a:t>dnext</a:t>
            </a:r>
            <a:r>
              <a:rPr lang="en-US" dirty="0"/>
              <a:t> and writes back into </a:t>
            </a:r>
            <a:r>
              <a:rPr lang="en-US" dirty="0" err="1"/>
              <a:t>dprev</a:t>
            </a:r>
            <a:r>
              <a:rPr lang="en-US" dirty="0"/>
              <a:t>.</a:t>
            </a:r>
          </a:p>
          <a:p>
            <a:r>
              <a:rPr lang="en-US" dirty="0"/>
              <a:t>Because these operations run in different streams, the GPU can interleave them in unexpected ways. </a:t>
            </a:r>
          </a:p>
          <a:p>
            <a:r>
              <a:rPr lang="en-US" dirty="0"/>
              <a:t>This means that while data is still being copied from </a:t>
            </a:r>
            <a:r>
              <a:rPr lang="en-US" dirty="0" err="1"/>
              <a:t>dprev</a:t>
            </a:r>
            <a:r>
              <a:rPr lang="en-US" dirty="0"/>
              <a:t> to the host, it might get overwritten by the next compute iteration in another stream. </a:t>
            </a:r>
          </a:p>
          <a:p>
            <a:r>
              <a:rPr lang="en-US" dirty="0"/>
              <a:t>If we want correct visualization results, we’ll have to fix this.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E0128E-65F5-B9A0-54A1-1224C9A5466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97868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B0632A-53A9-4542-9C95-EEABF31E80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30E18D-A6C7-622B-FE95-810CE6F940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E1E5FE-575B-D4F9-9F00-4076DB3E7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Like many computer science problems, we can solve this by adding another layer of indirection. </a:t>
            </a:r>
          </a:p>
          <a:p>
            <a:r>
              <a:rPr lang="en-US" dirty="0"/>
              <a:t>We can allocate an extra device buffer, copy data into it synchronously, and then copy from that staging buffer to CPU. </a:t>
            </a:r>
          </a:p>
          <a:p>
            <a:r>
              <a:rPr lang="en-US" dirty="0"/>
              <a:t>Since no one else is writing to the staging buffer, there’s no risk of a data race.</a:t>
            </a:r>
          </a:p>
          <a:p>
            <a:r>
              <a:rPr lang="en-US" dirty="0"/>
              <a:t>But doesn’t that defeat the purpose of overlapping compute with transfers? </a:t>
            </a:r>
          </a:p>
          <a:p>
            <a:r>
              <a:rPr lang="en-US" dirty="0"/>
              <a:t>At the first glance, it may seem so.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7D275A-C34B-4071-02D5-B863938F9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483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D5CE51-51F5-76BA-483E-C4EB57BF05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A9DF5A-845E-329D-F3E6-1508137E35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448808-33E9-82F0-1AF6-B8B1B842AA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if you take a closer look at the bandwidth across your entire system, this approach makes a lot more sense. </a:t>
            </a:r>
          </a:p>
          <a:p>
            <a:r>
              <a:rPr lang="en-US" dirty="0"/>
              <a:t>Copying data within GPU memory can hit speeds of around a thousand gigabytes per second. </a:t>
            </a:r>
          </a:p>
          <a:p>
            <a:r>
              <a:rPr lang="en-US" dirty="0"/>
              <a:t>Moving data within CPU memory is somewhat slower, on the order of a hundred gigabytes per second. </a:t>
            </a:r>
          </a:p>
          <a:p>
            <a:r>
              <a:rPr lang="en-US" dirty="0"/>
              <a:t>However, transfers between the CPU and GPU often go through the PCIe bus, which might provide as little as 32 gigabytes per second.</a:t>
            </a:r>
          </a:p>
          <a:p>
            <a:r>
              <a:rPr lang="en-US" dirty="0"/>
              <a:t>That means that the real bottleneck is cross-memory transfers between the CPU and GPU. </a:t>
            </a:r>
          </a:p>
          <a:p>
            <a:r>
              <a:rPr lang="en-US" dirty="0"/>
              <a:t>The device-to-device copy is going to be so fast it’s practically ‘free’ compared to the cost of sending data over PCIe.</a:t>
            </a:r>
          </a:p>
          <a:p>
            <a:r>
              <a:rPr lang="en-US" dirty="0"/>
              <a:t>So, it still makes sense to overlap the slower device-to-host copy with ongoing GPU computations.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16BD07-D738-8711-EA28-81E4F4DA90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437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63650A-3DFF-012B-2C58-D6A77F78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923ADF-1EB2-DCEA-D13A-7CD13AEE89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4AFBD3-7E98-0948-F240-3AB689C8E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brings us to our next exercise. </a:t>
            </a:r>
          </a:p>
          <a:p>
            <a:r>
              <a:rPr lang="en-US" dirty="0"/>
              <a:t>In this task, you’ll replace thrust::copy with </a:t>
            </a:r>
            <a:r>
              <a:rPr lang="en-US" dirty="0" err="1"/>
              <a:t>cudaMemcpyAsync</a:t>
            </a:r>
            <a:r>
              <a:rPr lang="en-US" dirty="0"/>
              <a:t> to make your device-to-host transfer asynchronous. </a:t>
            </a:r>
          </a:p>
          <a:p>
            <a:r>
              <a:rPr lang="en-US" dirty="0"/>
              <a:t>You’ll also place your compute and copy operations on separate streams and synchronize them exactly as shown in the diagram on the slide. </a:t>
            </a:r>
          </a:p>
          <a:p>
            <a:r>
              <a:rPr lang="en-US" dirty="0"/>
              <a:t>Finally, once you’re comfortable with your changes, you’ll profile the code in Nsight Systems to see if it behaves as expected.</a:t>
            </a:r>
          </a:p>
          <a:p>
            <a:r>
              <a:rPr lang="en-US" dirty="0"/>
              <a:t>For this, you’ll have 15 minutes starting now.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762C10-8390-162C-60C8-B44C7D7BE8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7471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06F8EF-1E91-2990-5B95-E337A89DE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D2A26B-6FF4-741F-43F7-C0BA3E37B7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C04432-79A3-397F-B27C-D37EDB7A39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Time’s up! </a:t>
            </a:r>
          </a:p>
          <a:p>
            <a:r>
              <a:rPr lang="en-US" dirty="0"/>
              <a:t>Let’s walk through the solution. </a:t>
            </a:r>
          </a:p>
          <a:p>
            <a:r>
              <a:rPr lang="en-US" dirty="0"/>
              <a:t>The first step is to create two CUDA streams - compute-stream for GPU computations and copy-stream for data transfers. </a:t>
            </a:r>
          </a:p>
          <a:p>
            <a:r>
              <a:rPr lang="en-US" dirty="0"/>
              <a:t>We do this by declaring two </a:t>
            </a:r>
            <a:r>
              <a:rPr lang="en-US" dirty="0" err="1"/>
              <a:t>cudaStream_t</a:t>
            </a:r>
            <a:r>
              <a:rPr lang="en-US" dirty="0"/>
              <a:t> variables and calling </a:t>
            </a:r>
            <a:r>
              <a:rPr lang="en-US" dirty="0" err="1"/>
              <a:t>cudaStreamCreate</a:t>
            </a:r>
            <a:r>
              <a:rPr lang="en-US" dirty="0"/>
              <a:t> on them.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A9E77D-FF59-84F2-08B4-052B592D4B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836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B3B3B8-F83E-8106-CD2A-6FFFC83FF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11DF3-0DB2-5B07-9BF9-562FED1824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12B4B15-4B9A-31ED-5496-ECEB5B58D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Next, we perform a device-to-device copy from our previous temperatures into a staging buffer. </a:t>
            </a:r>
          </a:p>
          <a:p>
            <a:r>
              <a:rPr lang="en-US" dirty="0"/>
              <a:t>We can still use thrust::copy here, because device-to-device copies are generally very. </a:t>
            </a:r>
          </a:p>
          <a:p>
            <a:r>
              <a:rPr lang="en-US" dirty="0"/>
              <a:t>This step ensures our device data we copy to host remains untouched by subsequent computations, preventing any data races.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BEB03-8075-1BBD-368D-3E55B91298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518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C80B9-1882-B4A7-AEF7-BFC89887A5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074EBFA-E1C3-1473-2CE5-5CFE3114CC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BC4C8B-E579-21BB-9B3F-CA17E4693D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answer this question, let’s take a look at the data dependencies. </a:t>
            </a:r>
          </a:p>
          <a:p>
            <a:r>
              <a:rPr lang="en-US" dirty="0"/>
              <a:t>The write step reads from the host copy of the previous temperatures, while the compute step reads from the device copy. </a:t>
            </a:r>
          </a:p>
          <a:p>
            <a:r>
              <a:rPr lang="en-US" dirty="0"/>
              <a:t>Because these operations use separate data, they don’t depend on each other. </a:t>
            </a:r>
          </a:p>
          <a:p>
            <a:r>
              <a:rPr lang="en-US" dirty="0"/>
              <a:t>As a result, the CPU can write results to disk while the GPU computes the next temperatures.</a:t>
            </a:r>
          </a:p>
          <a:p>
            <a:r>
              <a:rPr lang="en-US" dirty="0"/>
              <a:t>To achieve this overlap, we’d ideally split the Thrust call into separate launching and waiting steps. </a:t>
            </a:r>
          </a:p>
          <a:p>
            <a:r>
              <a:rPr lang="en-US" dirty="0"/>
              <a:t>Unfortunately, Thrust doesn’t support that. </a:t>
            </a:r>
          </a:p>
          <a:p>
            <a:r>
              <a:rPr lang="en-US" dirty="0"/>
              <a:t>The good news is that Thrust doesn’t implement its algorithms directly. </a:t>
            </a:r>
          </a:p>
          <a:p>
            <a:r>
              <a:rPr lang="en-US" dirty="0"/>
              <a:t>Instead, it relies on another core library called CUB to handle work on the GPU.</a:t>
            </a:r>
          </a:p>
          <a:p>
            <a:r>
              <a:rPr lang="en-US" dirty="0"/>
              <a:t>Let’s take a closer look at CUB to see if it can help us overlap compute and IO.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D65EB6-5774-77AD-F8A1-C6B66E8811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62577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6D858-6197-629A-C481-D357CC235C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D7A8FC-1B1E-C687-8ADB-C10AE2173A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93F86-6299-10F6-B477-4098BED9E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that, we invoke the asynchronous copy on the copy stream by calling </a:t>
            </a:r>
            <a:r>
              <a:rPr lang="en-US" dirty="0" err="1"/>
              <a:t>cudaMemcpyAsync</a:t>
            </a:r>
            <a:r>
              <a:rPr lang="en-US" dirty="0"/>
              <a:t>. </a:t>
            </a:r>
          </a:p>
          <a:p>
            <a:r>
              <a:rPr lang="en-US" dirty="0"/>
              <a:t>Since </a:t>
            </a:r>
            <a:r>
              <a:rPr lang="en-US" dirty="0" err="1"/>
              <a:t>cudaMemcpyAsync</a:t>
            </a:r>
            <a:r>
              <a:rPr lang="en-US" dirty="0"/>
              <a:t> operates on raw pointers, we use thrust::</a:t>
            </a:r>
            <a:r>
              <a:rPr lang="en-US" dirty="0" err="1"/>
              <a:t>raw_pointer_cast</a:t>
            </a:r>
            <a:r>
              <a:rPr lang="en-US" dirty="0"/>
              <a:t> to retrieve the underlying pointers from Thrust containers.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3556208-05DC-1C70-DD15-025AFB4ACF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009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AE1987-C156-F647-A060-DD4187634D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73442F-EC3E-14E5-F678-05C1570168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182039-3CB8-068A-A940-AB3879385E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we update the CUB transform call to run on the compute stream we created earlier. </a:t>
            </a:r>
          </a:p>
          <a:p>
            <a:r>
              <a:rPr lang="en-US" dirty="0"/>
              <a:t>By specifying the stream as the last parameter, we’re telling CUB to execute this transformation independently of any operations on other streams.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FFC334-F640-077D-3E4E-2CE2E28820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880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60E45-7F00-C95F-B3A1-8ED2AD446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43DE74C-DB82-262D-0B29-F31478EE7B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48B95A-1B92-7D1D-E7FC-036867BE27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launching all the asynchronous operations, we call </a:t>
            </a:r>
            <a:r>
              <a:rPr lang="en-US" dirty="0" err="1"/>
              <a:t>cudaStreamSynchronize</a:t>
            </a:r>
            <a:r>
              <a:rPr lang="en-US" dirty="0"/>
              <a:t> on the copy stream to make sure the data transfer to the host has finished. </a:t>
            </a:r>
          </a:p>
          <a:p>
            <a:r>
              <a:rPr lang="en-US" dirty="0"/>
              <a:t>Only once this function returns do we know that the host data is safe to read. </a:t>
            </a:r>
          </a:p>
          <a:p>
            <a:r>
              <a:rPr lang="en-US" dirty="0"/>
              <a:t>At that point, we can proceed to writing the updated host data to disk.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00583E-B29B-A488-2E4D-0B8AEFA760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7976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B1BA0-FBF8-76B0-7998-4F21DB12EA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3A3334-9AE0-72D5-59BC-DB596BD79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B19BF9-6B9B-D9AD-36D9-E21A059A53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looking at the Nsight profile, we have both good news and bad news. </a:t>
            </a:r>
          </a:p>
          <a:p>
            <a:r>
              <a:rPr lang="en-US" dirty="0"/>
              <a:t>The good news is that our intuition about the cost of data transfers was correct!</a:t>
            </a:r>
          </a:p>
          <a:p>
            <a:r>
              <a:rPr lang="en-US" dirty="0"/>
              <a:t>The device-to-device copy on the left is significantly faster than the device-to-host copy in the middle.</a:t>
            </a:r>
          </a:p>
          <a:p>
            <a:r>
              <a:rPr lang="en-US" dirty="0"/>
              <a:t>This confirms that the PCIe transfer is the real bottleneck. </a:t>
            </a:r>
          </a:p>
          <a:p>
            <a:r>
              <a:rPr lang="en-US" dirty="0"/>
              <a:t>The bad news is that, despite using separate streams, compute is still waiting for the copy to finish. </a:t>
            </a:r>
          </a:p>
          <a:p>
            <a:r>
              <a:rPr lang="en-US" dirty="0"/>
              <a:t>That seems puzzling - didn’t we just separate them into different streams to avoid this serialization?</a:t>
            </a:r>
          </a:p>
          <a:p>
            <a:r>
              <a:rPr lang="en-US" dirty="0"/>
              <a:t>It turns out this isn’t entirely bad news.</a:t>
            </a:r>
          </a:p>
          <a:p>
            <a:r>
              <a:rPr lang="en-US" dirty="0"/>
              <a:t>It means that there’s more to learn about how the GPU hardware works.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3933F6-1084-6BBF-601C-C289D4298C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16187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8CC431-C86F-6378-D735-96A6B37AA1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8CB452F-CB96-B8D1-DB9F-0EB92547D4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8689C69-601F-C36A-CD3B-689CD6D965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understand why our copy and compute operations didn’t overlap, we need to look at how memory actually works. </a:t>
            </a:r>
          </a:p>
          <a:p>
            <a:r>
              <a:rPr lang="en-US" dirty="0"/>
              <a:t>Your program uses virtual memory, which is divided into pages. </a:t>
            </a:r>
          </a:p>
          <a:p>
            <a:r>
              <a:rPr lang="en-US" dirty="0"/>
              <a:t>Most of the time, these pages are backed by physical RAM, but if RAM is short on space, the operating system can swap pages out to disk. </a:t>
            </a:r>
          </a:p>
          <a:p>
            <a:r>
              <a:rPr lang="en-US" dirty="0"/>
              <a:t>As a result, at any given moment, you can’t be entirely certain whether a particular page is in RAM or on disk.</a:t>
            </a:r>
          </a:p>
          <a:p>
            <a:r>
              <a:rPr lang="en-US" dirty="0"/>
              <a:t>To make sure a page remains in physical memory, we can ‘page-lock’ or ‘pin’ it. </a:t>
            </a:r>
          </a:p>
          <a:p>
            <a:r>
              <a:rPr lang="en-US" dirty="0"/>
              <a:t>By pinning pages, we tell the operating system it’s not allowed to move them to disk.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F77A80-FC02-DD3F-93D1-5168D43EDD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22462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E4FD74-855E-424F-617A-DF3F759D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96970B-5EF7-FF4D-EE45-97D31CDBA9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C6CC896-E5CE-42ED-1FB4-807BE5AEE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how does this relate to GPUs? </a:t>
            </a:r>
          </a:p>
          <a:p>
            <a:r>
              <a:rPr lang="en-US" dirty="0"/>
              <a:t>As it turns out, a GPU can only read from pinned (page-locked) memory. </a:t>
            </a:r>
          </a:p>
          <a:p>
            <a:r>
              <a:rPr lang="en-US" dirty="0"/>
              <a:t>That raises a question, though: we haven’t done anything special when transferring data between the CPU and GPU.</a:t>
            </a:r>
          </a:p>
          <a:p>
            <a:r>
              <a:rPr lang="en-US" dirty="0"/>
              <a:t>So, how did it work up until now?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491FDF-0DF4-CBDA-213A-DAED21B821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77783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92EB4-6CCB-E5F9-F4B3-05CCF0B77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A464A-2384-EF0B-CEAC-6238D7FD64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DE3863-92B0-E511-A896-B511973AE4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Behind the scenes, the CUDA runtime uses a small pinned buffer as a staging area for transfers. </a:t>
            </a:r>
          </a:p>
          <a:p>
            <a:r>
              <a:rPr lang="en-US" dirty="0"/>
              <a:t>When we copy data from regular (pageable) memory, the driver moves a chunk of data into this staging buffer, sends that chunk to the GPU, waits for it to finish, and then repeats. </a:t>
            </a:r>
          </a:p>
          <a:p>
            <a:r>
              <a:rPr lang="en-US" dirty="0"/>
              <a:t>This process effectively makes the copy synchronous, blocking any chance to overlap with computation.</a:t>
            </a:r>
          </a:p>
          <a:p>
            <a:r>
              <a:rPr lang="en-US" dirty="0"/>
              <a:t>The good news is we can avoid this by allocating pinned memory ourselves. </a:t>
            </a:r>
          </a:p>
          <a:p>
            <a:r>
              <a:rPr lang="en-US" dirty="0"/>
              <a:t>In Thrust, this is as simple as using a universal host pinned vector instead of a regular host vector. </a:t>
            </a:r>
          </a:p>
          <a:p>
            <a:r>
              <a:rPr lang="en-US" dirty="0"/>
              <a:t>By doing so, we bypass the hidden staging step and enable truly asynchronous transfers that can overlap with our GPU workloads.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AF8EB3-FB81-F0E8-42F5-F592D1AFAC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55873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69116-10A8-7C9F-2733-4CC2CFBF2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029012-B665-ECEA-2E6D-D6187F5FAF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3CF12F-A489-B6F3-4A03-454F4739D7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[optional – if time permits]</a:t>
            </a:r>
          </a:p>
          <a:p>
            <a:endParaRPr lang="en-US"/>
          </a:p>
          <a:p>
            <a:r>
              <a:rPr lang="en-US" dirty="0"/>
              <a:t>Which brings us to the final exercise in this section. </a:t>
            </a:r>
          </a:p>
          <a:p>
            <a:r>
              <a:rPr lang="en-US" dirty="0"/>
              <a:t>This time, you’ll allocate pinned memory by using a universal host pinned vector instead of a regular host vector. </a:t>
            </a:r>
          </a:p>
          <a:p>
            <a:r>
              <a:rPr lang="en-US" dirty="0"/>
              <a:t>After making that change, run your application under Nsight Systems again and look for the device-to-host copy in the timeline. </a:t>
            </a:r>
          </a:p>
          <a:p>
            <a:r>
              <a:rPr lang="en-US" dirty="0"/>
              <a:t>See if it now overlaps with compute. </a:t>
            </a:r>
          </a:p>
          <a:p>
            <a:r>
              <a:rPr lang="en-US" dirty="0"/>
              <a:t>For this, you have 5 minutes starting now.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959262-091A-B209-9726-FF63BA78FB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674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65A9E-6D3A-B004-968B-107AC3A32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F0BA421-D731-8B48-169E-8D7AAAA3D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F0ED3A-04BF-24BD-C480-73AE064B26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change is pretty straightforward - just switch your host vector to the universal host pinned vector. </a:t>
            </a:r>
          </a:p>
          <a:p>
            <a:r>
              <a:rPr lang="en-US" dirty="0"/>
              <a:t>With that done, the device-to-host transfer now overlaps compute. </a:t>
            </a:r>
          </a:p>
          <a:p>
            <a:r>
              <a:rPr lang="en-US" dirty="0"/>
              <a:t>As the profiling timeline shows, GPU can perform many compute steps while data is being copied.</a:t>
            </a:r>
          </a:p>
          <a:p>
            <a:r>
              <a:rPr lang="en-US" dirty="0"/>
              <a:t>Which further improves efficiency of our program.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8265E-D3E7-85C6-B416-82987ECEEE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98572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639D32-09A5-6508-0F21-6AD26CCA4A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85C3A-6BD7-5A8B-ABD4-0DEC775E095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6013D-C22B-8DA8-08F1-E7A752903B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quickly go over some key takeaways. </a:t>
            </a:r>
          </a:p>
          <a:p>
            <a:r>
              <a:rPr lang="en-US" dirty="0"/>
              <a:t>Prefer asynchronous programming model to overlap memory transfers, CPU tasks, and GPU computations.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5B4919-A3BC-B712-53E6-500B0A737A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1559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745AD3-51BE-6416-DEDE-09F597FD2C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16BDBE-979D-A285-32FA-627C8395A5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80ADB92-E8C8-E19E-9F32-8D0E0F5D30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CUB offers many of the same parallel algorithms found in Thrust, but it doesn’t follow the standard C++ API. </a:t>
            </a:r>
          </a:p>
          <a:p>
            <a:r>
              <a:rPr lang="en-US" dirty="0"/>
              <a:t>It’s also CUDA-specific, meaning it doesn’t provide any host-side implementations like Thrust does.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E0D769-343E-F827-D03D-4D9D3CE1C2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40782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32B9CC-9FF7-4233-B020-96C9A88366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7C36EF-7103-6216-9650-0602B946C1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27D461-5D4D-145E-49F2-AEDF04D513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CUB for general-purpose asynchronous parallel algorithms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131BAC-C146-0BE5-AD57-5A628BEB5F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00281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88CC4A-5C32-9C99-60A0-452C5861F7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EF6A78-D2AD-07CD-AFDC-26D67A0FCD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FCD6E5-792D-873D-CD1A-383D0D6CF6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Nsight to profile your code, identify opportunities for optimization, and visualize asynchronous execution.</a:t>
            </a:r>
          </a:p>
          <a:p>
            <a:r>
              <a:rPr lang="en-US" dirty="0"/>
              <a:t>To further simplify profiling with Nsight, use NVTX ranges.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A0F5A-DBFD-7BE8-7716-3FDE1EEE3D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74478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744B-B642-79E8-2A3C-41F0AD7B3A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9B4423-7A01-B638-C72A-0942253EE3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5B514A4-1D91-E5DD-77C2-378F57BDBA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CUDA streams to enable asynchronous execution with CPU and other streams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1728B0-DD6F-9BB7-361E-B9EE64D61B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40754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FD6015-E84B-5390-DABF-2A55B2A03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9D58AF-25CA-33E1-BE28-C49E326F67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EB19ABE-DB3A-67B8-D3B7-D745A05A7F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 </a:t>
            </a:r>
            <a:r>
              <a:rPr lang="en-US" dirty="0" err="1"/>
              <a:t>cudaMemcpyAsync</a:t>
            </a:r>
            <a:r>
              <a:rPr lang="en-US" dirty="0"/>
              <a:t> to make copies asynchronous with respect to CPU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C744BF-D2CF-6824-95C3-3FAC5C86D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39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388F9-1F0A-0EC4-14BA-B1718F9B9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6C71E-2B6B-C563-9916-CBC4884135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8537B3-666A-754C-8EC5-20B5F4D8CE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Finally, use pinned memory for asynchronous data transfers and improved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C2DA8-BC40-AEFB-2A46-473BA29919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905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5A820-D996-471F-9262-DC5D39AAF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F5809C-5AF5-1875-BFD6-15E223F8C2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97DCB-ACFA-6AB2-EC4C-2842F24324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Let’s take a short break. </a:t>
            </a:r>
          </a:p>
          <a:p>
            <a:r>
              <a:rPr lang="en-US" dirty="0"/>
              <a:t>We’ll continue in 15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801FC4-611B-28E6-B622-CB4793A0F4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096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5EE20-31A1-FA48-77F8-1DAC01CE8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54ACCB-3A0D-387A-C28B-4B1AE64B3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48F0C5-71E3-C90E-D2FA-AE38928B2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Under the hood, Thrust calls into another layer of the CUDA Core Libraries called CUB.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CUB is asynchronous, so once you launch an operation, it immediately hands control back to the CPU instead of waiting for the GPU to finish.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After launching CUB algorithm, Thrust uses </a:t>
            </a:r>
            <a:r>
              <a:rPr lang="en-US" dirty="0" err="1"/>
              <a:t>cudaDeviceSynchronize</a:t>
            </a:r>
            <a:r>
              <a:rPr lang="en-US" dirty="0"/>
              <a:t> to wait for CUB algorithm completion.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This </a:t>
            </a:r>
            <a:r>
              <a:rPr lang="en-US" dirty="0" err="1"/>
              <a:t>cudaDeviceSynchronize</a:t>
            </a:r>
            <a:r>
              <a:rPr lang="en-US" dirty="0"/>
              <a:t> is part of the CUDA Runtime.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It essentially blocks the CPU thread until every preceding GPU operations have completed.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077E64-5F62-B695-AF89-7D200DCABD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741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7B868E-F84E-69BE-B435-44E0A8018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075199-F258-F59B-59A0-4BF6B1695F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A24A53-84C4-95CE-9D18-6CC5044AC4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Asynchrony is a key concept in GPU programming, and the example on this slide shows why. </a:t>
            </a:r>
          </a:p>
          <a:p>
            <a:r>
              <a:rPr lang="en-US" dirty="0"/>
              <a:t>In the first snippet, we use thrust::tabulate. </a:t>
            </a:r>
          </a:p>
          <a:p>
            <a:r>
              <a:rPr lang="en-US" dirty="0"/>
              <a:t>Thrust is synchronous, so our timer doesn’t stop until the GPU has completely finished the work.</a:t>
            </a:r>
          </a:p>
          <a:p>
            <a:r>
              <a:rPr lang="en-US" dirty="0"/>
              <a:t>In the second snippet, we use CUB’s </a:t>
            </a:r>
            <a:r>
              <a:rPr lang="en-US" dirty="0" err="1"/>
              <a:t>DeviceTransform</a:t>
            </a:r>
            <a:r>
              <a:rPr lang="en-US" dirty="0"/>
              <a:t> function, which is asynchronous. </a:t>
            </a:r>
          </a:p>
          <a:p>
            <a:r>
              <a:rPr lang="en-US" dirty="0"/>
              <a:t>That means it returns control to the CPU right away, even if the GPU is still computing. </a:t>
            </a:r>
          </a:p>
          <a:p>
            <a:r>
              <a:rPr lang="en-US" dirty="0"/>
              <a:t>As a result, when we record the end time, the GPU hasn’t actually finished yet, so it looks like CUB takes no time at all. </a:t>
            </a:r>
          </a:p>
          <a:p>
            <a:r>
              <a:rPr lang="en-US" dirty="0"/>
              <a:t>Increasing the problem size doesn’t change that timing, because the CPU never waits for the GPU to finish.</a:t>
            </a:r>
          </a:p>
          <a:p>
            <a:r>
              <a:rPr lang="en-US" dirty="0"/>
              <a:t>This illustrates what asynchronous execution really means: the CPU and GPU can work in parallel.</a:t>
            </a:r>
          </a:p>
          <a:p>
            <a:r>
              <a:rPr lang="en-US" dirty="0"/>
              <a:t>That’s why timing measurements can be misleading if you don’t explicitly synchronize before checking how long the GPU work took.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7A65A-E743-E09C-E0C7-3F5857A34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860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171A3C-1B65-5348-DBE1-936EF2A013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CE1ED0-22C5-B932-F7A7-C9576B2108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507C8F-9887-0F3C-83C5-D5AB65E376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So, let’s do exactly that. </a:t>
            </a:r>
          </a:p>
          <a:p>
            <a:r>
              <a:rPr lang="en-US" dirty="0"/>
              <a:t>By adding the </a:t>
            </a:r>
            <a:r>
              <a:rPr lang="en-US" dirty="0" err="1"/>
              <a:t>cudaDeviceSynchronize</a:t>
            </a:r>
            <a:r>
              <a:rPr lang="en-US" dirty="0"/>
              <a:t> call we mentioned earlier, we force the CPU to wait until all GPU work is complete. </a:t>
            </a:r>
          </a:p>
          <a:p>
            <a:r>
              <a:rPr lang="en-US" dirty="0"/>
              <a:t>Once we add this synchronization, both CUB and Thrust show equivalent performance results.</a:t>
            </a:r>
          </a:p>
          <a:p>
            <a:r>
              <a:rPr lang="en-US" dirty="0"/>
              <a:t>The question then becomes: how do we take advantage of this asynchronous behavior?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83F392-B3FA-DFE8-678A-219F91C67E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8899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een and white background&#10;&#10;Description automatically generated">
            <a:extLst>
              <a:ext uri="{FF2B5EF4-FFF2-40B4-BE49-F238E27FC236}">
                <a16:creationId xmlns:a16="http://schemas.microsoft.com/office/drawing/2014/main" id="{07D900F6-F9C5-E13E-B321-472E2C0645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AC2F1390-BF3D-835C-3CE7-1F9507746CD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BDD93D-C8D9-AAAA-C193-4F162992EEF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2983577"/>
            <a:ext cx="19282214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84FDDD85-BD02-911B-1C62-433286994A1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7941727"/>
            <a:ext cx="19282214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/>
              <a:t>Click to Add Subtitle/Name/Date</a:t>
            </a:r>
          </a:p>
        </p:txBody>
      </p:sp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529593E9-DD69-D199-66E9-1AD029D358A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err="1">
              <a:solidFill>
                <a:schemeClr val="bg2"/>
              </a:solidFill>
              <a:latin typeface="NVIDIA Sans" panose="020B0503020203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052BE6DC-8056-4300-771B-1E5A44303562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E57B6393-4F50-4A15-EF74-3D1B640C0BF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2" name="Slide Number Placeholder 3">
            <a:extLst>
              <a:ext uri="{FF2B5EF4-FFF2-40B4-BE49-F238E27FC236}">
                <a16:creationId xmlns:a16="http://schemas.microsoft.com/office/drawing/2014/main" id="{DAA0DBA4-5237-23C7-05D8-DD9640379CB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BD74CA92-EF16-40D7-2942-F366FA56461E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NVIDIA Sans" panose="020B0503020203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een and white background&#10;&#10;Description automatically generated">
            <a:extLst>
              <a:ext uri="{FF2B5EF4-FFF2-40B4-BE49-F238E27FC236}">
                <a16:creationId xmlns:a16="http://schemas.microsoft.com/office/drawing/2014/main" id="{708A9C7D-B92D-A13B-AE0E-7F3EA434A10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F1316F0-7ADD-BB87-23BE-740C3B3B0100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B1478E8-E56F-B47D-1F5A-CBA4655161C3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and white background&#10;&#10;Description automatically generated">
            <a:extLst>
              <a:ext uri="{FF2B5EF4-FFF2-40B4-BE49-F238E27FC236}">
                <a16:creationId xmlns:a16="http://schemas.microsoft.com/office/drawing/2014/main" id="{868E8BC8-DCAA-6E80-5181-5371045BDE5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046080A-6CDE-3FF2-A128-47CFF5F0C9C5}"/>
              </a:ext>
            </a:extLst>
          </p:cNvPr>
          <p:cNvSpPr/>
          <p:nvPr userDrawn="1"/>
        </p:nvSpPr>
        <p:spPr>
          <a:xfrm>
            <a:off x="0" y="6963916"/>
            <a:ext cx="36576000" cy="13610084"/>
          </a:xfrm>
          <a:prstGeom prst="rect">
            <a:avLst/>
          </a:prstGeom>
          <a:gradFill>
            <a:gsLst>
              <a:gs pos="78000">
                <a:srgbClr val="FFFFFF">
                  <a:alpha val="55000"/>
                </a:srgbClr>
              </a:gs>
              <a:gs pos="0">
                <a:schemeClr val="tx1"/>
              </a:gs>
              <a:gs pos="100000">
                <a:schemeClr val="tx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47985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een curved lines with a bright light behind them&#10;&#10;Description automatically generated">
            <a:extLst>
              <a:ext uri="{FF2B5EF4-FFF2-40B4-BE49-F238E27FC236}">
                <a16:creationId xmlns:a16="http://schemas.microsoft.com/office/drawing/2014/main" id="{F807122B-A2F6-379E-64FD-A4985E493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8" r="51136" b="926"/>
          <a:stretch/>
        </p:blipFill>
        <p:spPr>
          <a:xfrm>
            <a:off x="0" y="0"/>
            <a:ext cx="17150706" cy="20574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EFDB0CE-6D06-5D9D-4F40-64EBE09315DF}"/>
              </a:ext>
            </a:extLst>
          </p:cNvPr>
          <p:cNvSpPr/>
          <p:nvPr userDrawn="1"/>
        </p:nvSpPr>
        <p:spPr>
          <a:xfrm>
            <a:off x="0" y="0"/>
            <a:ext cx="17150706" cy="20574000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14B981-6D72-A82B-BB74-685EAD4F2156}"/>
              </a:ext>
            </a:extLst>
          </p:cNvPr>
          <p:cNvSpPr/>
          <p:nvPr userDrawn="1"/>
        </p:nvSpPr>
        <p:spPr>
          <a:xfrm>
            <a:off x="17204620" y="5394960"/>
            <a:ext cx="566928" cy="1517904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0587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NVIDIA Sans" panose="020B0503020203020204" pitchFamily="34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white background&#10;&#10;Description automatically generated">
            <a:extLst>
              <a:ext uri="{FF2B5EF4-FFF2-40B4-BE49-F238E27FC236}">
                <a16:creationId xmlns:a16="http://schemas.microsoft.com/office/drawing/2014/main" id="{59444DC2-EE0C-D166-FB2A-0933A4B046B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pic>
        <p:nvPicPr>
          <p:cNvPr id="3" name="Picture 2" descr="A picture containing graphics, logo, symbol, graphic design&#10;&#10;Description automatically generated">
            <a:extLst>
              <a:ext uri="{FF2B5EF4-FFF2-40B4-BE49-F238E27FC236}">
                <a16:creationId xmlns:a16="http://schemas.microsoft.com/office/drawing/2014/main" id="{9BB9031F-8728-8968-10CA-E5BDE38FC7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5" y="773531"/>
            <a:ext cx="8365991" cy="28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-up of green and white&#10;&#10;Description automatically generated">
            <a:extLst>
              <a:ext uri="{FF2B5EF4-FFF2-40B4-BE49-F238E27FC236}">
                <a16:creationId xmlns:a16="http://schemas.microsoft.com/office/drawing/2014/main" id="{F680AE5A-C426-36FD-E875-65C352F89B6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6AD3F4-3771-EC4B-882B-5E3EA6379A9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73866" y="1865236"/>
            <a:ext cx="18476688" cy="5943600"/>
          </a:xfrm>
          <a:prstGeom prst="rect">
            <a:avLst/>
          </a:prstGeom>
        </p:spPr>
        <p:txBody>
          <a:bodyPr anchor="b"/>
          <a:lstStyle>
            <a:lvl1pPr marL="0" indent="0" algn="l">
              <a:spcBef>
                <a:spcPts val="0"/>
              </a:spcBef>
              <a:buFontTx/>
              <a:buNone/>
              <a:defRPr lang="en-US" sz="9000" b="1" kern="0" cap="none" baseline="0" dirty="0" smtClean="0">
                <a:solidFill>
                  <a:schemeClr val="bg1"/>
                </a:solidFill>
                <a:latin typeface="NVIDIA Sans" panose="020B0503020203020204" pitchFamily="34" charset="0"/>
                <a:ea typeface="+mj-ea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2pPr>
            <a:lvl3pPr marL="4883584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3pPr>
            <a:lvl4pPr marL="6933729" indent="0">
              <a:buFontTx/>
              <a:buNone/>
              <a:defRPr lang="en-US" sz="8000" b="1" kern="0" cap="all" baseline="0" dirty="0" smtClean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4pPr>
            <a:lvl5pPr marL="8471409" indent="0">
              <a:buFontTx/>
              <a:buNone/>
              <a:defRPr lang="en-US" sz="8000" b="1" kern="0" cap="all" baseline="0" dirty="0">
                <a:solidFill>
                  <a:schemeClr val="tx1"/>
                </a:solidFill>
                <a:latin typeface="NVIDIA Sans" panose="020B0503020203020204" pitchFamily="34" charset="0"/>
                <a:ea typeface="+mj-ea"/>
                <a:cs typeface="+mj-cs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91690F0-C869-92D8-B1E3-3151C511786C}"/>
              </a:ext>
            </a:extLst>
          </p:cNvPr>
          <p:cNvSpPr/>
          <p:nvPr userDrawn="1"/>
        </p:nvSpPr>
        <p:spPr>
          <a:xfrm>
            <a:off x="-1" y="0"/>
            <a:ext cx="566928" cy="74980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675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NVIDIA Sans" panose="020B0503020203020204" pitchFamily="34" charset="0"/>
              </a:defRPr>
            </a:lvl2pPr>
            <a:lvl3pPr marL="2743200" indent="0" algn="ctr">
              <a:buFontTx/>
              <a:buNone/>
              <a:defRPr sz="4400">
                <a:latin typeface="NVIDIA Sans" panose="020B0503020203020204" pitchFamily="34" charset="0"/>
              </a:defRPr>
            </a:lvl3pPr>
            <a:lvl4pPr marL="4114800" indent="0" algn="ctr">
              <a:buFontTx/>
              <a:buNone/>
              <a:defRPr sz="4400">
                <a:latin typeface="NVIDIA Sans" panose="020B0503020203020204" pitchFamily="34" charset="0"/>
              </a:defRPr>
            </a:lvl4pPr>
            <a:lvl5pPr marL="5486400" indent="0" algn="ctr">
              <a:buFontTx/>
              <a:buNone/>
              <a:defRPr sz="4400">
                <a:latin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NVIDIA Sans" panose="020B0503020203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NVIDIA Sans" panose="020B0503020203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/>
              <a:t>Click to edit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png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err="1">
                <a:solidFill>
                  <a:schemeClr val="tx1"/>
                </a:solidFill>
                <a:latin typeface="NVIDIA Sans" panose="020B0503020203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3" name="Slide Number Placeholder 3">
            <a:extLst>
              <a:ext uri="{FF2B5EF4-FFF2-40B4-BE49-F238E27FC236}">
                <a16:creationId xmlns:a16="http://schemas.microsoft.com/office/drawing/2014/main" id="{62D35CCE-691B-B7BB-20A2-6CCF6593C860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09" r:id="rId19"/>
    <p:sldLayoutId id="2147483723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724" r:id="rId33"/>
    <p:sldLayoutId id="2147483725" r:id="rId34"/>
    <p:sldLayoutId id="2147483676" r:id="rId35"/>
    <p:sldLayoutId id="2147483684" r:id="rId36"/>
    <p:sldLayoutId id="2147483726" r:id="rId37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NVIDIA Sans" panose="020B0503020203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NVIDIA Sans" panose="020B0503020203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B8D95-D7EB-695F-9826-6D409F90F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83FA04-139D-E2C4-E70A-B8343DBB40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73200" y="1865313"/>
            <a:ext cx="20276457" cy="5943600"/>
          </a:xfrm>
        </p:spPr>
        <p:txBody>
          <a:bodyPr/>
          <a:lstStyle/>
          <a:p>
            <a:pPr marL="0" marR="0" lvl="0" indent="0" algn="l" defTabSz="2743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6A56F"/>
              </a:buClr>
              <a:buSzPct val="120000"/>
              <a:buFontTx/>
              <a:buNone/>
              <a:tabLst/>
              <a:defRPr/>
            </a:pPr>
            <a:r>
              <a:rPr kumimoji="0" lang="en-US" sz="9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VIDIA Sans Medium" panose="020B0603020203020204" pitchFamily="34" charset="0"/>
                <a:ea typeface="+mn-ea"/>
                <a:cs typeface="NVIDIA Sans Medium" panose="020B0603020203020204" pitchFamily="34" charset="0"/>
              </a:rPr>
              <a:t>Unlocking the GPU’s Full Potential: Asynchrony and CUDA Streams</a:t>
            </a:r>
          </a:p>
        </p:txBody>
      </p:sp>
    </p:spTree>
    <p:extLst>
      <p:ext uri="{BB962C8B-B14F-4D97-AF65-F5344CB8AC3E}">
        <p14:creationId xmlns:p14="http://schemas.microsoft.com/office/powerpoint/2010/main" val="148562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4B2B87-E7BA-86C8-22C2-24D566BF4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E24144-3F21-2B29-A37C-4171106CA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vs Asynchronous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0FBA6C-2BA3-969E-5EA6-EA192A0A4247}"/>
              </a:ext>
            </a:extLst>
          </p:cNvPr>
          <p:cNvSpPr txBox="1"/>
          <p:nvPr/>
        </p:nvSpPr>
        <p:spPr>
          <a:xfrm>
            <a:off x="21812250" y="8229600"/>
            <a:ext cx="13716000" cy="82612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By using asynchronous CUB API along with CUDA Runtime directly, we can keep CPU busy with writing results on disk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60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This should result in speedup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241CFD09-39B5-D9E5-71EF-78F55454C5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4072105"/>
            <a:ext cx="20482802" cy="145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3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6129DB-E72F-BB75-62D8-3135C86B0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5FB2F0-8C72-E91F-36FD-B18107586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Compute-IO Overlap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99273A2-502B-536F-E282-1CE74AD1600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10 minutes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0942DF-6FF8-74B6-7100-CA69CEDE794C}"/>
              </a:ext>
            </a:extLst>
          </p:cNvPr>
          <p:cNvSpPr txBox="1"/>
          <p:nvPr/>
        </p:nvSpPr>
        <p:spPr>
          <a:xfrm>
            <a:off x="5564938" y="18890516"/>
            <a:ext cx="2544612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02.02-Asynchrony/02.02.02-Exercise-Compute-IO-Overlap.ipynb</a:t>
            </a:r>
          </a:p>
        </p:txBody>
      </p:sp>
      <p:pic>
        <p:nvPicPr>
          <p:cNvPr id="9" name="Picture 8" descr="A diagram of a computer&#10;&#10;Description automatically generated">
            <a:extLst>
              <a:ext uri="{FF2B5EF4-FFF2-40B4-BE49-F238E27FC236}">
                <a16:creationId xmlns:a16="http://schemas.microsoft.com/office/drawing/2014/main" id="{05E9BF32-EDBE-7CFD-686C-723DA002B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3797" y="4192935"/>
            <a:ext cx="18525524" cy="131537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125516-1020-D78A-482E-AD44875090CA}"/>
              </a:ext>
            </a:extLst>
          </p:cNvPr>
          <p:cNvSpPr txBox="1"/>
          <p:nvPr/>
        </p:nvSpPr>
        <p:spPr>
          <a:xfrm>
            <a:off x="833410" y="3275472"/>
            <a:ext cx="14717990" cy="1498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Replace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tabulate</a:t>
            </a: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endParaRPr lang="en-US" sz="4400" kern="0">
              <a:solidFill>
                <a:srgbClr val="795E26"/>
              </a:solidFill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742950" indent="-742950">
              <a:buClr>
                <a:schemeClr val="tx2"/>
              </a:buClr>
              <a:buFont typeface="+mj-lt"/>
              <a:buAutoNum type="arabicPeriod"/>
            </a:pP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Add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after storing results on disk to match scheme on the right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6D2BE2-8EA1-3033-D161-8515A676FDC7}"/>
              </a:ext>
            </a:extLst>
          </p:cNvPr>
          <p:cNvSpPr txBox="1"/>
          <p:nvPr/>
        </p:nvSpPr>
        <p:spPr>
          <a:xfrm>
            <a:off x="1525808" y="4775817"/>
            <a:ext cx="14025591" cy="10472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tabulate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end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>
              <a:lnSpc>
                <a:spcPct val="150000"/>
              </a:lnSpc>
            </a:pPr>
            <a:endParaRPr lang="en-US" sz="4400" kern="0">
              <a:solidFill>
                <a:srgbClr val="3B3B3B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>
              <a:buClr>
                <a:schemeClr val="tx2"/>
              </a:buClr>
            </a:pP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with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DeviceTransform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Transform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kern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16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6BD425-1EF4-4428-4975-75B14D11B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7387A5-DEBF-1F7B-3246-4235D158D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Compute-IO Overlap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83581A8-51CA-A2C6-3799-8400425E2BA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FB02A2-9272-9ADB-60FF-67005BAB5CDD}"/>
              </a:ext>
            </a:extLst>
          </p:cNvPr>
          <p:cNvSpPr txBox="1"/>
          <p:nvPr/>
        </p:nvSpPr>
        <p:spPr>
          <a:xfrm>
            <a:off x="1400175" y="8001784"/>
            <a:ext cx="20116800" cy="854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thrust::copy(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dprev.end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hprev.begin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());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4400" kern="0">
              <a:solidFill>
                <a:schemeClr val="accent5"/>
              </a:solidFill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simulate(height, width,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</a:t>
            </a:r>
            <a:r>
              <a:rPr lang="en-US" sz="4400" kern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dprev.swap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0">
              <a:solidFill>
                <a:schemeClr val="accent5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4400" kern="0">
              <a:solidFill>
                <a:schemeClr val="accent5"/>
              </a:solidFill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store(write, height, width,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hprev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B712F52-5F21-F2F7-7288-ED6F87335A13}"/>
              </a:ext>
            </a:extLst>
          </p:cNvPr>
          <p:cNvSpPr txBox="1"/>
          <p:nvPr/>
        </p:nvSpPr>
        <p:spPr>
          <a:xfrm>
            <a:off x="16887825" y="11349990"/>
            <a:ext cx="182880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 simulate(int width,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int height,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const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device_vector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&amp;in,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   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device_vector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&amp;out)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// ... </a:t>
            </a:r>
            <a:endParaRPr lang="en-US" sz="4400" kern="10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width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height,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927DC4-1D8D-6844-EEA2-836517C467C4}"/>
              </a:ext>
            </a:extLst>
          </p:cNvPr>
          <p:cNvCxnSpPr/>
          <p:nvPr/>
        </p:nvCxnSpPr>
        <p:spPr>
          <a:xfrm>
            <a:off x="15179040" y="11765280"/>
            <a:ext cx="1463040" cy="0"/>
          </a:xfrm>
          <a:prstGeom prst="straightConnector1">
            <a:avLst/>
          </a:prstGeom>
          <a:ln w="76200">
            <a:solidFill>
              <a:srgbClr val="9D36B6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AE65A4D-7FA8-FCDC-7BC6-D576B4A25273}"/>
              </a:ext>
            </a:extLst>
          </p:cNvPr>
          <p:cNvSpPr txBox="1"/>
          <p:nvPr/>
        </p:nvSpPr>
        <p:spPr>
          <a:xfrm>
            <a:off x="664354" y="3582971"/>
            <a:ext cx="32904141" cy="1208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 returns control immediately without waiting for transformation to finish</a:t>
            </a:r>
            <a:endParaRPr lang="en-US" sz="5400" kern="0">
              <a:solidFill>
                <a:schemeClr val="bg1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245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24EC8A-50A1-F726-E3AB-C371F6E09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58158B-386F-7D27-D15B-EC998927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Compute-IO Overlap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35D2C8-D2EB-821C-1316-7BAFE41A18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8476D1-DC0B-1AD7-8660-01BAC8E372EE}"/>
              </a:ext>
            </a:extLst>
          </p:cNvPr>
          <p:cNvSpPr txBox="1"/>
          <p:nvPr/>
        </p:nvSpPr>
        <p:spPr>
          <a:xfrm>
            <a:off x="1400175" y="8001784"/>
            <a:ext cx="20116800" cy="8542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thrust::copy(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dprev.end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hprev.begin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());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4400" kern="0">
              <a:solidFill>
                <a:schemeClr val="accent5"/>
              </a:solidFill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{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simulate(height, width,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</a:t>
            </a:r>
            <a:r>
              <a:rPr lang="en-US" sz="4400" kern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dprev.swap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  <a:endParaRPr lang="en-US" sz="4400" kern="0">
              <a:solidFill>
                <a:schemeClr val="accent5"/>
              </a:solidFill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}</a:t>
            </a: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endParaRPr lang="en-US" sz="4400" kern="0">
              <a:solidFill>
                <a:schemeClr val="accent5"/>
              </a:solidFill>
              <a:effectLst/>
              <a:latin typeface="Roboto Mono" pitchFamily="2" charset="0"/>
              <a:ea typeface="Roboto Mono" pitchFamily="2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  <a:spcAft>
                <a:spcPts val="800"/>
              </a:spcAft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store(write, height, width,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hprev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15000"/>
              </a:lnSpc>
              <a:spcAft>
                <a:spcPts val="800"/>
              </a:spcAft>
            </a:pP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AF0C3B-2119-2492-3167-B09AB657E8C5}"/>
              </a:ext>
            </a:extLst>
          </p:cNvPr>
          <p:cNvSpPr txBox="1"/>
          <p:nvPr/>
        </p:nvSpPr>
        <p:spPr>
          <a:xfrm>
            <a:off x="16887825" y="11349990"/>
            <a:ext cx="18288000" cy="82176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 simulate(int width,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int height,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const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device_vector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&amp;in,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   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device_vector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&amp;out)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// ... 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auto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(0);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cub::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::Transform(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width * height, 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8D170E7-53FD-A65C-DBE5-72E5B515EF9F}"/>
              </a:ext>
            </a:extLst>
          </p:cNvPr>
          <p:cNvCxnSpPr/>
          <p:nvPr/>
        </p:nvCxnSpPr>
        <p:spPr>
          <a:xfrm>
            <a:off x="15179040" y="11765280"/>
            <a:ext cx="1463040" cy="0"/>
          </a:xfrm>
          <a:prstGeom prst="straightConnector1">
            <a:avLst/>
          </a:prstGeom>
          <a:ln w="76200">
            <a:solidFill>
              <a:srgbClr val="9D36B6"/>
            </a:solidFill>
            <a:prstDash val="dash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D0913FA-8E98-7F0C-81DB-90330274CAF8}"/>
              </a:ext>
            </a:extLst>
          </p:cNvPr>
          <p:cNvSpPr txBox="1"/>
          <p:nvPr/>
        </p:nvSpPr>
        <p:spPr>
          <a:xfrm>
            <a:off x="664354" y="3582971"/>
            <a:ext cx="32904141" cy="24553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accent4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 returns control immediately without waiting for transformation to finish</a:t>
            </a:r>
            <a:endParaRPr lang="en-US" sz="5400" kern="0">
              <a:solidFill>
                <a:schemeClr val="accent4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685800" indent="-6858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So, we must add </a:t>
            </a:r>
            <a:r>
              <a:rPr lang="en-US" sz="5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explicitly</a:t>
            </a:r>
            <a:endParaRPr lang="en-US" sz="5400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A5194EA8-A2E6-EF57-C266-707A56379525}"/>
              </a:ext>
            </a:extLst>
          </p:cNvPr>
          <p:cNvCxnSpPr>
            <a:cxnSpLocks/>
          </p:cNvCxnSpPr>
          <p:nvPr/>
        </p:nvCxnSpPr>
        <p:spPr>
          <a:xfrm rot="10800000" flipH="1" flipV="1">
            <a:off x="816753" y="5529833"/>
            <a:ext cx="595405" cy="10598776"/>
          </a:xfrm>
          <a:prstGeom prst="bentConnector3">
            <a:avLst>
              <a:gd name="adj1" fmla="val -38394"/>
            </a:avLst>
          </a:prstGeom>
          <a:ln w="76200">
            <a:solidFill>
              <a:schemeClr val="tx2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707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159D2-86A6-182F-2B48-035EBF2410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7A63A7-3ED9-0972-73AE-62EFCB10D5E8}"/>
              </a:ext>
            </a:extLst>
          </p:cNvPr>
          <p:cNvSpPr txBox="1"/>
          <p:nvPr/>
        </p:nvSpPr>
        <p:spPr>
          <a:xfrm>
            <a:off x="5163670" y="14869653"/>
            <a:ext cx="26248659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Nsight Systems provides system-wide view of </a:t>
            </a:r>
            <a:r>
              <a:rPr lang="en-US" sz="6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and </a:t>
            </a:r>
            <a:r>
              <a:rPr lang="en-US" sz="6000" b="1" dirty="0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activities 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It visually represents asynchronous compute and memory transfers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It allows us to visually identify optimization opportunities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A3D345-820E-A892-002C-B0E82B6FC0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50128" r="10579" b="6112"/>
          <a:stretch/>
        </p:blipFill>
        <p:spPr>
          <a:xfrm>
            <a:off x="9112250" y="3806105"/>
            <a:ext cx="18351498" cy="10532319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F392F570-7B04-6B21-3151-2F92E30EAF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Nsight Systems</a:t>
            </a:r>
          </a:p>
        </p:txBody>
      </p:sp>
    </p:spTree>
    <p:extLst>
      <p:ext uri="{BB962C8B-B14F-4D97-AF65-F5344CB8AC3E}">
        <p14:creationId xmlns:p14="http://schemas.microsoft.com/office/powerpoint/2010/main" val="54473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8C125-1898-61BE-4365-84A943243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310E29C-52AB-3630-179B-BAE415B2B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26" y="3591325"/>
            <a:ext cx="29628915" cy="133868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D8BA7FC-7649-FC56-9372-C08BFBEBE7CD}"/>
              </a:ext>
            </a:extLst>
          </p:cNvPr>
          <p:cNvSpPr/>
          <p:nvPr/>
        </p:nvSpPr>
        <p:spPr>
          <a:xfrm>
            <a:off x="13095359" y="10287000"/>
            <a:ext cx="13266598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3EC68D89-7C68-DDA3-4552-5C0F322FE4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3D5EFEC9-6F01-E413-6EA3-DB27BA8A01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10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19F6FD-1C58-91CB-194F-9A15F887062E}"/>
              </a:ext>
            </a:extLst>
          </p:cNvPr>
          <p:cNvSpPr txBox="1"/>
          <p:nvPr/>
        </p:nvSpPr>
        <p:spPr>
          <a:xfrm>
            <a:off x="5517959" y="18680735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02.02-Asynchrony/02.02.03-Exercise-Nsight.ipynb</a:t>
            </a:r>
          </a:p>
        </p:txBody>
      </p:sp>
    </p:spTree>
    <p:extLst>
      <p:ext uri="{BB962C8B-B14F-4D97-AF65-F5344CB8AC3E}">
        <p14:creationId xmlns:p14="http://schemas.microsoft.com/office/powerpoint/2010/main" val="384390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2E7FD-057A-1E02-3EC5-8827C7B28B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5BD7500-B962-1F9E-DA72-3747271F4DE9}"/>
              </a:ext>
            </a:extLst>
          </p:cNvPr>
          <p:cNvSpPr txBox="1"/>
          <p:nvPr/>
        </p:nvSpPr>
        <p:spPr>
          <a:xfrm>
            <a:off x="7452726" y="18059399"/>
            <a:ext cx="22232617" cy="133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Profile your app with </a:t>
            </a:r>
            <a:r>
              <a:rPr lang="en-US" sz="6000" err="1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nsys</a:t>
            </a:r>
            <a:r>
              <a:rPr lang="en-US" sz="6000">
                <a:solidFill>
                  <a:schemeClr val="bg1"/>
                </a:solidFill>
                <a:latin typeface="Roboto Mono" pitchFamily="49" charset="0"/>
                <a:ea typeface="Roboto Mono" pitchFamily="49" charset="0"/>
                <a:cs typeface="NVIDIA Sans" panose="020B0503020203020204" pitchFamily="34" charset="0"/>
              </a:rPr>
              <a:t> profile 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and store the report file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F158A98-6644-5F65-E5CA-177DACE196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26" y="3591325"/>
            <a:ext cx="29628915" cy="1338681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E530743B-5FF5-DA0C-661D-D0731640E630}"/>
              </a:ext>
            </a:extLst>
          </p:cNvPr>
          <p:cNvCxnSpPr>
            <a:cxnSpLocks/>
          </p:cNvCxnSpPr>
          <p:nvPr/>
        </p:nvCxnSpPr>
        <p:spPr>
          <a:xfrm>
            <a:off x="7452726" y="19351746"/>
            <a:ext cx="22232617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61FC4FF8-763E-F024-C518-4192D63F5EF1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>
            <a:off x="11544231" y="12326944"/>
            <a:ext cx="8575931" cy="5473675"/>
          </a:xfrm>
          <a:prstGeom prst="bentConnector4">
            <a:avLst>
              <a:gd name="adj1" fmla="val -7997"/>
              <a:gd name="adj2" fmla="val 239584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6E3639B-B7B6-A27F-82E2-90601D2F5FCA}"/>
              </a:ext>
            </a:extLst>
          </p:cNvPr>
          <p:cNvSpPr/>
          <p:nvPr/>
        </p:nvSpPr>
        <p:spPr>
          <a:xfrm>
            <a:off x="13095359" y="10287000"/>
            <a:ext cx="13266598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5107873-2648-D3FE-52A5-8DB3E5597F9E}"/>
              </a:ext>
            </a:extLst>
          </p:cNvPr>
          <p:cNvSpPr/>
          <p:nvPr/>
        </p:nvSpPr>
        <p:spPr>
          <a:xfrm>
            <a:off x="7452725" y="18645987"/>
            <a:ext cx="22232617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399B9516-A326-763F-C83D-BC9831D54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5FE72A52-DB77-0B2B-6CF5-2BAACCB7EE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199252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D146A5-6CF4-2B38-7ED4-66A2887BC4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16958B1E-0284-3515-DD50-B20C12A5B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A48C77B5-92B1-45B5-0236-632E76FBA9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9" y="3593592"/>
            <a:ext cx="29628916" cy="1338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CBE3B5-4B82-E1BA-4DFA-96248E80AF93}"/>
              </a:ext>
            </a:extLst>
          </p:cNvPr>
          <p:cNvSpPr txBox="1"/>
          <p:nvPr/>
        </p:nvSpPr>
        <p:spPr>
          <a:xfrm>
            <a:off x="7452726" y="18059399"/>
            <a:ext cx="22232617" cy="133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Click “Connect to Nsight Tool UI” in the “NVIDIA Nsight” tab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955F246-87E8-46F8-D1A4-DFAFB3E7D707}"/>
              </a:ext>
            </a:extLst>
          </p:cNvPr>
          <p:cNvCxnSpPr>
            <a:cxnSpLocks/>
          </p:cNvCxnSpPr>
          <p:nvPr/>
        </p:nvCxnSpPr>
        <p:spPr>
          <a:xfrm>
            <a:off x="7452726" y="19351746"/>
            <a:ext cx="22232617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FF5E6592-3A69-470F-4626-E337104C5EE3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5400000" flipH="1">
            <a:off x="7353231" y="8135944"/>
            <a:ext cx="13795631" cy="8635975"/>
          </a:xfrm>
          <a:prstGeom prst="bentConnector4">
            <a:avLst>
              <a:gd name="adj1" fmla="val -4419"/>
              <a:gd name="adj2" fmla="val 144603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BF573D97-BDF0-459D-784C-1B03F842955E}"/>
              </a:ext>
            </a:extLst>
          </p:cNvPr>
          <p:cNvSpPr/>
          <p:nvPr/>
        </p:nvSpPr>
        <p:spPr>
          <a:xfrm>
            <a:off x="9933059" y="5067300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BB45383-5CED-BAFA-A2ED-50D116C882CE}"/>
              </a:ext>
            </a:extLst>
          </p:cNvPr>
          <p:cNvSpPr/>
          <p:nvPr/>
        </p:nvSpPr>
        <p:spPr>
          <a:xfrm>
            <a:off x="7452725" y="18645987"/>
            <a:ext cx="22232617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171045-F5F2-AC9C-520E-752CE7E77287}"/>
              </a:ext>
            </a:extLst>
          </p:cNvPr>
          <p:cNvSpPr txBox="1"/>
          <p:nvPr/>
        </p:nvSpPr>
        <p:spPr>
          <a:xfrm>
            <a:off x="21746818" y="15015508"/>
            <a:ext cx="101180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4000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You you can’t get pass the “</a:t>
            </a:r>
            <a:r>
              <a:rPr lang="en-US" sz="4000" i="1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connecting to the server</a:t>
            </a:r>
            <a:r>
              <a:rPr lang="en-US" sz="4000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”, consider refreshing the page</a:t>
            </a:r>
          </a:p>
        </p:txBody>
      </p:sp>
    </p:spTree>
    <p:extLst>
      <p:ext uri="{BB962C8B-B14F-4D97-AF65-F5344CB8AC3E}">
        <p14:creationId xmlns:p14="http://schemas.microsoft.com/office/powerpoint/2010/main" val="361308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E6556-EB6B-50CC-BB0E-843698480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70B7D960-E1B6-04C5-A841-399ECC2E3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A594DACD-895B-2BCA-817E-CB00735CF0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9" y="3593592"/>
            <a:ext cx="29628916" cy="1338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1FCCD8-AA20-8C4B-166B-DCC07F5C9100}"/>
              </a:ext>
            </a:extLst>
          </p:cNvPr>
          <p:cNvSpPr txBox="1"/>
          <p:nvPr/>
        </p:nvSpPr>
        <p:spPr>
          <a:xfrm>
            <a:off x="7452726" y="18059399"/>
            <a:ext cx="22232617" cy="133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Open Nsight Systems: File – Open…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E682F83-3ED3-963A-FF5E-91E5C45FC739}"/>
              </a:ext>
            </a:extLst>
          </p:cNvPr>
          <p:cNvCxnSpPr>
            <a:cxnSpLocks/>
          </p:cNvCxnSpPr>
          <p:nvPr/>
        </p:nvCxnSpPr>
        <p:spPr>
          <a:xfrm>
            <a:off x="12174584" y="19351746"/>
            <a:ext cx="12775474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Elbow Connector 4">
            <a:extLst>
              <a:ext uri="{FF2B5EF4-FFF2-40B4-BE49-F238E27FC236}">
                <a16:creationId xmlns:a16="http://schemas.microsoft.com/office/drawing/2014/main" id="{E0D380E8-08AC-CCCC-F885-2C6855D22E4F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5400000" flipH="1">
            <a:off x="8656160" y="9445586"/>
            <a:ext cx="12646099" cy="7166222"/>
          </a:xfrm>
          <a:prstGeom prst="bentConnector4">
            <a:avLst>
              <a:gd name="adj1" fmla="val -5733"/>
              <a:gd name="adj2" fmla="val 156417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624C384F-5BA5-C415-301C-1DFCB04C2DE4}"/>
              </a:ext>
            </a:extLst>
          </p:cNvPr>
          <p:cNvSpPr/>
          <p:nvPr/>
        </p:nvSpPr>
        <p:spPr>
          <a:xfrm>
            <a:off x="11396099" y="6216832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76264D-40BE-0108-F2AF-B9F9FCFA5737}"/>
              </a:ext>
            </a:extLst>
          </p:cNvPr>
          <p:cNvSpPr/>
          <p:nvPr/>
        </p:nvSpPr>
        <p:spPr>
          <a:xfrm>
            <a:off x="12174584" y="18645987"/>
            <a:ext cx="12775474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683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9D45E-CBC6-625F-E39B-7E4BC7972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4A476178-F151-14A7-9A7C-68A96CDAB1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E4607A-ABAB-C17D-6693-D5517FF580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41" y="3593592"/>
            <a:ext cx="29628918" cy="1338681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EF537D-3136-54E8-A820-65AC01E181DC}"/>
              </a:ext>
            </a:extLst>
          </p:cNvPr>
          <p:cNvSpPr txBox="1"/>
          <p:nvPr/>
        </p:nvSpPr>
        <p:spPr>
          <a:xfrm>
            <a:off x="7452726" y="18059399"/>
            <a:ext cx="22232617" cy="133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Navigate to the report you just saved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5F655-80E5-ECF2-A22D-9552C4FFFABD}"/>
              </a:ext>
            </a:extLst>
          </p:cNvPr>
          <p:cNvCxnSpPr>
            <a:cxnSpLocks/>
          </p:cNvCxnSpPr>
          <p:nvPr/>
        </p:nvCxnSpPr>
        <p:spPr>
          <a:xfrm>
            <a:off x="11998036" y="19351746"/>
            <a:ext cx="1323041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Elbow Connector 6">
            <a:extLst>
              <a:ext uri="{FF2B5EF4-FFF2-40B4-BE49-F238E27FC236}">
                <a16:creationId xmlns:a16="http://schemas.microsoft.com/office/drawing/2014/main" id="{D612F5C4-04D7-A592-78A7-A043FFE4A972}"/>
              </a:ext>
            </a:extLst>
          </p:cNvPr>
          <p:cNvCxnSpPr>
            <a:cxnSpLocks/>
            <a:stCxn id="9" idx="2"/>
            <a:endCxn id="8" idx="1"/>
          </p:cNvCxnSpPr>
          <p:nvPr/>
        </p:nvCxnSpPr>
        <p:spPr>
          <a:xfrm rot="5400000" flipH="1">
            <a:off x="12083188" y="12821694"/>
            <a:ext cx="10414963" cy="2645142"/>
          </a:xfrm>
          <a:prstGeom prst="bentConnector4">
            <a:avLst>
              <a:gd name="adj1" fmla="val -6585"/>
              <a:gd name="adj2" fmla="val 326429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3988B76D-4079-B419-E365-1C42D7952045}"/>
              </a:ext>
            </a:extLst>
          </p:cNvPr>
          <p:cNvSpPr/>
          <p:nvPr/>
        </p:nvSpPr>
        <p:spPr>
          <a:xfrm>
            <a:off x="15968099" y="8447968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086C8D-F470-6B21-A5A8-2918B513511E}"/>
              </a:ext>
            </a:extLst>
          </p:cNvPr>
          <p:cNvSpPr/>
          <p:nvPr/>
        </p:nvSpPr>
        <p:spPr>
          <a:xfrm>
            <a:off x="11998036" y="18645987"/>
            <a:ext cx="13230410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4049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54B8A8-F477-9B1D-6F7B-A0EE4934AE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7B04F9-6E03-D829-C68F-6A347B07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1"/>
            <a:ext cx="31546800" cy="2405196"/>
          </a:xfrm>
        </p:spPr>
        <p:txBody>
          <a:bodyPr/>
          <a:lstStyle/>
          <a:p>
            <a:r>
              <a:rPr lang="en-US"/>
              <a:t>Section at a Glance</a:t>
            </a: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BAFE3A0B-0622-867F-7AA2-1B61A18C33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412"/>
          <a:stretch/>
        </p:blipFill>
        <p:spPr>
          <a:xfrm>
            <a:off x="1423198" y="6866925"/>
            <a:ext cx="9629111" cy="530218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3967FDB-685F-CB92-99B4-ECDB062C301F}"/>
              </a:ext>
            </a:extLst>
          </p:cNvPr>
          <p:cNvSpPr txBox="1"/>
          <p:nvPr/>
        </p:nvSpPr>
        <p:spPr>
          <a:xfrm>
            <a:off x="2346583" y="12748155"/>
            <a:ext cx="778233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2.2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Asynchrony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as we overlap computation and IO to achieve </a:t>
            </a:r>
            <a:r>
              <a:rPr lang="en-US" sz="3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2x speedup</a:t>
            </a:r>
          </a:p>
        </p:txBody>
      </p:sp>
      <p:pic>
        <p:nvPicPr>
          <p:cNvPr id="14" name="Picture 13" descr="A diagram of a computer&#10;&#10;Description automatically generated">
            <a:extLst>
              <a:ext uri="{FF2B5EF4-FFF2-40B4-BE49-F238E27FC236}">
                <a16:creationId xmlns:a16="http://schemas.microsoft.com/office/drawing/2014/main" id="{1CC4F132-F182-719C-4068-815BB478FF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24591" y="6866923"/>
            <a:ext cx="11009840" cy="530215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D3577E8-A2CC-E5EB-49E0-7EAF910AEB81}"/>
              </a:ext>
            </a:extLst>
          </p:cNvPr>
          <p:cNvSpPr txBox="1"/>
          <p:nvPr/>
        </p:nvSpPr>
        <p:spPr>
          <a:xfrm>
            <a:off x="13756591" y="12748154"/>
            <a:ext cx="102877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2.3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 Streams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 as we overlap computation with memory transfers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E72F363-F88B-F032-8117-1FCC1F50B00C}"/>
              </a:ext>
            </a:extLst>
          </p:cNvPr>
          <p:cNvCxnSpPr>
            <a:cxnSpLocks/>
            <a:stCxn id="2" idx="3"/>
            <a:endCxn id="14" idx="1"/>
          </p:cNvCxnSpPr>
          <p:nvPr/>
        </p:nvCxnSpPr>
        <p:spPr>
          <a:xfrm flipV="1">
            <a:off x="11052309" y="9518003"/>
            <a:ext cx="1972282" cy="13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Picture 18" descr="A computer graphics showing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E60CFBE8-F1C8-C563-D330-8CF88B81A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979" b="37838"/>
          <a:stretch/>
        </p:blipFill>
        <p:spPr>
          <a:xfrm>
            <a:off x="26016617" y="7334256"/>
            <a:ext cx="8044783" cy="4367493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08D3CD48-0286-3574-D93F-BD852B13D2BA}"/>
              </a:ext>
            </a:extLst>
          </p:cNvPr>
          <p:cNvCxnSpPr>
            <a:cxnSpLocks/>
            <a:stCxn id="14" idx="3"/>
            <a:endCxn id="19" idx="1"/>
          </p:cNvCxnSpPr>
          <p:nvPr/>
        </p:nvCxnSpPr>
        <p:spPr>
          <a:xfrm>
            <a:off x="24034431" y="9518003"/>
            <a:ext cx="1982186" cy="0"/>
          </a:xfrm>
          <a:prstGeom prst="straightConnector1">
            <a:avLst/>
          </a:prstGeom>
          <a:ln w="104775">
            <a:solidFill>
              <a:schemeClr val="accent5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83D978AF-8208-36B3-707F-B670D8006D1A}"/>
              </a:ext>
            </a:extLst>
          </p:cNvPr>
          <p:cNvSpPr txBox="1"/>
          <p:nvPr/>
        </p:nvSpPr>
        <p:spPr>
          <a:xfrm>
            <a:off x="25337056" y="12748155"/>
            <a:ext cx="94039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Clr>
                <a:schemeClr val="tx2"/>
              </a:buClr>
            </a:pP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Learn the notion of 2.4 </a:t>
            </a:r>
            <a:r>
              <a:rPr lang="en-US" sz="36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Pinned Memory</a:t>
            </a:r>
            <a:r>
              <a:rPr lang="en-US"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 as we make memory transfers asynchronous</a:t>
            </a:r>
            <a:endParaRPr lang="en-US" sz="36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10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18479A-5A9D-A3B1-C970-63A642CFD1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3">
            <a:extLst>
              <a:ext uri="{FF2B5EF4-FFF2-40B4-BE49-F238E27FC236}">
                <a16:creationId xmlns:a16="http://schemas.microsoft.com/office/drawing/2014/main" id="{D63D97E0-7A96-C98A-E2B3-246FD8B24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42557BB8-E89C-3992-0200-80AC2370AB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8" y="3593592"/>
            <a:ext cx="29628917" cy="1338681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CCB014BC-BEA5-B157-0C7B-6E92E770C667}"/>
              </a:ext>
            </a:extLst>
          </p:cNvPr>
          <p:cNvCxnSpPr>
            <a:cxnSpLocks/>
          </p:cNvCxnSpPr>
          <p:nvPr/>
        </p:nvCxnSpPr>
        <p:spPr>
          <a:xfrm>
            <a:off x="11998036" y="19351746"/>
            <a:ext cx="13230410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C46F233D-E3C5-9D9B-A1BA-E763B23FF17C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 flipV="1">
            <a:off x="17743760" y="13899292"/>
            <a:ext cx="6321934" cy="4582973"/>
          </a:xfrm>
          <a:prstGeom prst="bentConnector4">
            <a:avLst>
              <a:gd name="adj1" fmla="val -11192"/>
              <a:gd name="adj2" fmla="val -215838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C4E1555-70BB-B246-FAC1-6BB85DF269E1}"/>
              </a:ext>
            </a:extLst>
          </p:cNvPr>
          <p:cNvSpPr/>
          <p:nvPr/>
        </p:nvSpPr>
        <p:spPr>
          <a:xfrm>
            <a:off x="23196214" y="12540997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3AD25FF-6FAD-73AF-1819-2753E726E2AA}"/>
              </a:ext>
            </a:extLst>
          </p:cNvPr>
          <p:cNvSpPr/>
          <p:nvPr/>
        </p:nvSpPr>
        <p:spPr>
          <a:xfrm>
            <a:off x="11998036" y="18645987"/>
            <a:ext cx="13230410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309A27-7FA0-4B38-0063-2DCB8B20615C}"/>
              </a:ext>
            </a:extLst>
          </p:cNvPr>
          <p:cNvSpPr txBox="1"/>
          <p:nvPr/>
        </p:nvSpPr>
        <p:spPr>
          <a:xfrm>
            <a:off x="7452726" y="18059399"/>
            <a:ext cx="22232617" cy="1332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Click and drag to select a time region</a:t>
            </a:r>
          </a:p>
        </p:txBody>
      </p:sp>
    </p:spTree>
    <p:extLst>
      <p:ext uri="{BB962C8B-B14F-4D97-AF65-F5344CB8AC3E}">
        <p14:creationId xmlns:p14="http://schemas.microsoft.com/office/powerpoint/2010/main" val="2491713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778A27-703D-612B-DAAF-3D548ADF55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ED837B3-D7AA-8C96-C42D-850C3099582F}"/>
              </a:ext>
            </a:extLst>
          </p:cNvPr>
          <p:cNvSpPr txBox="1"/>
          <p:nvPr/>
        </p:nvSpPr>
        <p:spPr>
          <a:xfrm>
            <a:off x="13140976" y="18015483"/>
            <a:ext cx="10294046" cy="133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Click “Filter and Zoom in”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33AF82AE-2597-494E-4C63-415B4E0942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D66B19B-1BCF-60A6-F66F-2428A132F8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41" y="3593592"/>
            <a:ext cx="29628917" cy="1338681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FABCBE51-B08D-7D4C-1B16-DD90F79CA76F}"/>
              </a:ext>
            </a:extLst>
          </p:cNvPr>
          <p:cNvCxnSpPr>
            <a:cxnSpLocks/>
          </p:cNvCxnSpPr>
          <p:nvPr/>
        </p:nvCxnSpPr>
        <p:spPr>
          <a:xfrm>
            <a:off x="13702352" y="19351746"/>
            <a:ext cx="8993875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7ACFE1AC-4C54-C1E9-B5FD-0B4621FD90AD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5400000" flipH="1" flipV="1">
            <a:off x="18318837" y="12621506"/>
            <a:ext cx="6610692" cy="6849787"/>
          </a:xfrm>
          <a:prstGeom prst="bentConnector4">
            <a:avLst>
              <a:gd name="adj1" fmla="val -8554"/>
              <a:gd name="adj2" fmla="val 82825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510368C2-8CBE-E7D7-FA65-EF95BF9AA18D}"/>
              </a:ext>
            </a:extLst>
          </p:cNvPr>
          <p:cNvSpPr/>
          <p:nvPr/>
        </p:nvSpPr>
        <p:spPr>
          <a:xfrm>
            <a:off x="25049077" y="12252239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C08722B-C36F-96D7-2108-CBFD0EA22D5D}"/>
              </a:ext>
            </a:extLst>
          </p:cNvPr>
          <p:cNvSpPr/>
          <p:nvPr/>
        </p:nvSpPr>
        <p:spPr>
          <a:xfrm>
            <a:off x="13702352" y="18645987"/>
            <a:ext cx="8993875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64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3AA5C-D181-9B43-E875-65DB17241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601811F-7150-020D-A815-BCB4E6FAB2DF}"/>
              </a:ext>
            </a:extLst>
          </p:cNvPr>
          <p:cNvSpPr txBox="1"/>
          <p:nvPr/>
        </p:nvSpPr>
        <p:spPr>
          <a:xfrm>
            <a:off x="5163666" y="18015483"/>
            <a:ext cx="26248659" cy="133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  <a:buClr>
                <a:schemeClr val="tx2"/>
              </a:buClr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Unfold “CUDA HW” to see more details on what GPU is doing</a:t>
            </a: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F1EA3D42-6432-F1C9-537B-E540CFB52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9C96A46-8B4F-2546-E9C2-0ECD023977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3538" y="3593592"/>
            <a:ext cx="29628917" cy="13386816"/>
          </a:xfrm>
          <a:prstGeom prst="rect">
            <a:avLst/>
          </a:prstGeom>
        </p:spPr>
      </p:pic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AEC9CEC2-29B5-73DB-A4F8-9CD432C6587A}"/>
              </a:ext>
            </a:extLst>
          </p:cNvPr>
          <p:cNvCxnSpPr>
            <a:cxnSpLocks/>
          </p:cNvCxnSpPr>
          <p:nvPr/>
        </p:nvCxnSpPr>
        <p:spPr>
          <a:xfrm>
            <a:off x="7531768" y="19351746"/>
            <a:ext cx="21440274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04F5747F-AF0F-B27C-6C60-8C956A3915AF}"/>
              </a:ext>
            </a:extLst>
          </p:cNvPr>
          <p:cNvCxnSpPr>
            <a:cxnSpLocks/>
            <a:stCxn id="8" idx="2"/>
            <a:endCxn id="5" idx="1"/>
          </p:cNvCxnSpPr>
          <p:nvPr/>
        </p:nvCxnSpPr>
        <p:spPr>
          <a:xfrm rot="5400000" flipH="1">
            <a:off x="11017914" y="12117755"/>
            <a:ext cx="11110502" cy="3357481"/>
          </a:xfrm>
          <a:prstGeom prst="bentConnector4">
            <a:avLst>
              <a:gd name="adj1" fmla="val -6390"/>
              <a:gd name="adj2" fmla="val 371252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67E6DA71-0C37-701A-F30B-8F5731C30B07}"/>
              </a:ext>
            </a:extLst>
          </p:cNvPr>
          <p:cNvSpPr/>
          <p:nvPr/>
        </p:nvSpPr>
        <p:spPr>
          <a:xfrm>
            <a:off x="14894424" y="7752429"/>
            <a:ext cx="6411841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5DDAB6-BD14-7E64-4278-C4704D4B529C}"/>
              </a:ext>
            </a:extLst>
          </p:cNvPr>
          <p:cNvSpPr/>
          <p:nvPr/>
        </p:nvSpPr>
        <p:spPr>
          <a:xfrm>
            <a:off x="7531768" y="18645987"/>
            <a:ext cx="21440274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731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5175F1-F0DC-2762-FC3F-8EB628D7B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D56A8FE-730B-F7C9-1F71-E6ED58125A22}"/>
              </a:ext>
            </a:extLst>
          </p:cNvPr>
          <p:cNvSpPr/>
          <p:nvPr/>
        </p:nvSpPr>
        <p:spPr>
          <a:xfrm>
            <a:off x="13095359" y="10287000"/>
            <a:ext cx="13266598" cy="97763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7" name="Title 3">
            <a:extLst>
              <a:ext uri="{FF2B5EF4-FFF2-40B4-BE49-F238E27FC236}">
                <a16:creationId xmlns:a16="http://schemas.microsoft.com/office/drawing/2014/main" id="{56E1CC3A-942A-736F-ECDF-D838DBAD9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Your Code with Nsight Systems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8" name="Text Placeholder 1">
            <a:extLst>
              <a:ext uri="{FF2B5EF4-FFF2-40B4-BE49-F238E27FC236}">
                <a16:creationId xmlns:a16="http://schemas.microsoft.com/office/drawing/2014/main" id="{777D1BC4-A6D2-A103-166D-EA0BB21020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10 minutes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9F52EB-C12F-0853-F6EE-13EF335F6499}"/>
              </a:ext>
            </a:extLst>
          </p:cNvPr>
          <p:cNvSpPr txBox="1"/>
          <p:nvPr/>
        </p:nvSpPr>
        <p:spPr>
          <a:xfrm>
            <a:off x="5517959" y="18680735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02.02-Asynchrony/02.02.03-Exercise-Nsight.ipynb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4DCA0D36-EF67-0693-DB1B-879E4D794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571"/>
          <a:stretch/>
        </p:blipFill>
        <p:spPr>
          <a:xfrm>
            <a:off x="3473541" y="8347428"/>
            <a:ext cx="29628917" cy="942822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96AAA16-1F90-1B1D-2894-8A27186CDEB5}"/>
              </a:ext>
            </a:extLst>
          </p:cNvPr>
          <p:cNvSpPr txBox="1"/>
          <p:nvPr/>
        </p:nvSpPr>
        <p:spPr>
          <a:xfrm>
            <a:off x="18282982" y="3331206"/>
            <a:ext cx="11662093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US" sz="60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when CPU waits for GPU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when data is transferred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D822B3-EAD0-BF93-2F8B-0B4577D85B73}"/>
              </a:ext>
            </a:extLst>
          </p:cNvPr>
          <p:cNvSpPr txBox="1"/>
          <p:nvPr/>
        </p:nvSpPr>
        <p:spPr>
          <a:xfrm>
            <a:off x="1478055" y="3331206"/>
            <a:ext cx="33609855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Look around the timeline of </a:t>
            </a:r>
            <a:r>
              <a:rPr lang="en-US" sz="6000" i="1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Desktop/</a:t>
            </a:r>
            <a:r>
              <a:rPr lang="en-US" sz="6000" i="1" dirty="0" err="1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nsight</a:t>
            </a:r>
            <a:r>
              <a:rPr lang="en-US" sz="6000" i="1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-reports/compute-io-</a:t>
            </a:r>
            <a:r>
              <a:rPr lang="en-US" sz="6000" i="1" dirty="0" err="1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overlap.nsys</a:t>
            </a:r>
            <a:r>
              <a:rPr lang="en-US" sz="6000" i="1" dirty="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-rep 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identify:</a:t>
            </a:r>
          </a:p>
          <a:p>
            <a:pPr marL="3143250" lvl="5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when GPU compute is launched</a:t>
            </a:r>
          </a:p>
          <a:p>
            <a:pPr marL="3143250" lvl="5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when CPU writes data on disk</a:t>
            </a:r>
          </a:p>
        </p:txBody>
      </p:sp>
    </p:spTree>
    <p:extLst>
      <p:ext uri="{BB962C8B-B14F-4D97-AF65-F5344CB8AC3E}">
        <p14:creationId xmlns:p14="http://schemas.microsoft.com/office/powerpoint/2010/main" val="32609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06D08-1D06-277F-0B08-BF5434BB3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52E2B5DB-5C99-1BE4-DF74-EFE0B9B8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339"/>
          <a:stretch/>
        </p:blipFill>
        <p:spPr>
          <a:xfrm>
            <a:off x="2514600" y="6436288"/>
            <a:ext cx="34061400" cy="7701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88C6183F-99EE-CF35-5DBA-AA6CBA4ABF73}"/>
              </a:ext>
            </a:extLst>
          </p:cNvPr>
          <p:cNvSpPr/>
          <p:nvPr/>
        </p:nvSpPr>
        <p:spPr>
          <a:xfrm>
            <a:off x="2514600" y="6695779"/>
            <a:ext cx="1791929" cy="7701422"/>
          </a:xfrm>
          <a:custGeom>
            <a:avLst/>
            <a:gdLst>
              <a:gd name="connsiteX0" fmla="*/ 0 w 1791929"/>
              <a:gd name="connsiteY0" fmla="*/ 0 h 7701422"/>
              <a:gd name="connsiteX1" fmla="*/ 1791929 w 1791929"/>
              <a:gd name="connsiteY1" fmla="*/ 0 h 7701422"/>
              <a:gd name="connsiteX2" fmla="*/ 1791929 w 1791929"/>
              <a:gd name="connsiteY2" fmla="*/ 7701422 h 7701422"/>
              <a:gd name="connsiteX3" fmla="*/ 0 w 1791929"/>
              <a:gd name="connsiteY3" fmla="*/ 7701422 h 7701422"/>
              <a:gd name="connsiteX4" fmla="*/ 0 w 1791929"/>
              <a:gd name="connsiteY4" fmla="*/ 0 h 7701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1929" h="7701422" extrusionOk="0">
                <a:moveTo>
                  <a:pt x="0" y="0"/>
                </a:moveTo>
                <a:cubicBezTo>
                  <a:pt x="786539" y="-25276"/>
                  <a:pt x="1063278" y="-34664"/>
                  <a:pt x="1791929" y="0"/>
                </a:cubicBezTo>
                <a:cubicBezTo>
                  <a:pt x="1659047" y="2950772"/>
                  <a:pt x="1876880" y="4002232"/>
                  <a:pt x="1791929" y="7701422"/>
                </a:cubicBezTo>
                <a:cubicBezTo>
                  <a:pt x="1609475" y="7633855"/>
                  <a:pt x="570577" y="7640559"/>
                  <a:pt x="0" y="7701422"/>
                </a:cubicBezTo>
                <a:cubicBezTo>
                  <a:pt x="-20187" y="6793806"/>
                  <a:pt x="-152480" y="1947584"/>
                  <a:pt x="0" y="0"/>
                </a:cubicBezTo>
                <a:close/>
              </a:path>
            </a:pathLst>
          </a:custGeom>
          <a:noFill/>
          <a:ln w="127000" cap="rnd">
            <a:solidFill>
              <a:srgbClr val="F08C0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32661" dist="50800" dir="5400000" algn="ctr" rotWithShape="0">
              <a:schemeClr val="tx2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rgbClr val="F08C01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C3F867-4F15-266D-02B0-D5AEF510951F}"/>
              </a:ext>
            </a:extLst>
          </p:cNvPr>
          <p:cNvSpPr txBox="1"/>
          <p:nvPr/>
        </p:nvSpPr>
        <p:spPr>
          <a:xfrm>
            <a:off x="291338" y="11961206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2F298EA-ACF2-5561-6536-C8D73AE5D3C8}"/>
              </a:ext>
            </a:extLst>
          </p:cNvPr>
          <p:cNvSpPr txBox="1"/>
          <p:nvPr/>
        </p:nvSpPr>
        <p:spPr>
          <a:xfrm>
            <a:off x="291338" y="7988310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0BDD666-3261-4FD4-FB9C-3403075401FC}"/>
              </a:ext>
            </a:extLst>
          </p:cNvPr>
          <p:cNvCxnSpPr>
            <a:cxnSpLocks/>
          </p:cNvCxnSpPr>
          <p:nvPr/>
        </p:nvCxnSpPr>
        <p:spPr>
          <a:xfrm>
            <a:off x="0" y="10542494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2D4DB31F-721C-7874-9C2E-D7DEB68B088D}"/>
              </a:ext>
            </a:extLst>
          </p:cNvPr>
          <p:cNvSpPr txBox="1"/>
          <p:nvPr/>
        </p:nvSpPr>
        <p:spPr>
          <a:xfrm>
            <a:off x="11046759" y="5113030"/>
            <a:ext cx="8498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C0E68B-5F43-8DE1-0293-5EB4D5E67AAF}"/>
              </a:ext>
            </a:extLst>
          </p:cNvPr>
          <p:cNvSpPr txBox="1"/>
          <p:nvPr/>
        </p:nvSpPr>
        <p:spPr>
          <a:xfrm>
            <a:off x="1460073" y="14707916"/>
            <a:ext cx="4118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</a:t>
            </a: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E7673BFE-ED8E-35CC-CCFF-01C59B541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code with Nsight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3FAF8139-777D-D1E5-9D39-6D120CD44F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180822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B2D817-F25A-D799-9F04-A423DF4D5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250566B-182E-6C35-ED35-48B4494221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339"/>
          <a:stretch/>
        </p:blipFill>
        <p:spPr>
          <a:xfrm>
            <a:off x="2514600" y="6436288"/>
            <a:ext cx="34061400" cy="770142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1DFFB70-5295-2E97-67D7-F381FE8A969B}"/>
              </a:ext>
            </a:extLst>
          </p:cNvPr>
          <p:cNvSpPr/>
          <p:nvPr/>
        </p:nvSpPr>
        <p:spPr>
          <a:xfrm>
            <a:off x="3962400" y="7464511"/>
            <a:ext cx="26165908" cy="1766113"/>
          </a:xfrm>
          <a:custGeom>
            <a:avLst/>
            <a:gdLst>
              <a:gd name="connsiteX0" fmla="*/ 0 w 26165908"/>
              <a:gd name="connsiteY0" fmla="*/ 0 h 1766113"/>
              <a:gd name="connsiteX1" fmla="*/ 26165908 w 26165908"/>
              <a:gd name="connsiteY1" fmla="*/ 0 h 1766113"/>
              <a:gd name="connsiteX2" fmla="*/ 26165908 w 26165908"/>
              <a:gd name="connsiteY2" fmla="*/ 1766113 h 1766113"/>
              <a:gd name="connsiteX3" fmla="*/ 0 w 26165908"/>
              <a:gd name="connsiteY3" fmla="*/ 1766113 h 1766113"/>
              <a:gd name="connsiteX4" fmla="*/ 0 w 26165908"/>
              <a:gd name="connsiteY4" fmla="*/ 0 h 176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165908" h="1766113" extrusionOk="0">
                <a:moveTo>
                  <a:pt x="0" y="0"/>
                </a:moveTo>
                <a:cubicBezTo>
                  <a:pt x="12475190" y="118645"/>
                  <a:pt x="16194789" y="116012"/>
                  <a:pt x="26165908" y="0"/>
                </a:cubicBezTo>
                <a:cubicBezTo>
                  <a:pt x="26048538" y="215713"/>
                  <a:pt x="26186817" y="1545314"/>
                  <a:pt x="26165908" y="1766113"/>
                </a:cubicBezTo>
                <a:cubicBezTo>
                  <a:pt x="21122137" y="1900713"/>
                  <a:pt x="9224534" y="1608917"/>
                  <a:pt x="0" y="1766113"/>
                </a:cubicBezTo>
                <a:cubicBezTo>
                  <a:pt x="40152" y="1405179"/>
                  <a:pt x="122678" y="357308"/>
                  <a:pt x="0" y="0"/>
                </a:cubicBezTo>
                <a:close/>
              </a:path>
            </a:pathLst>
          </a:custGeom>
          <a:noFill/>
          <a:ln w="127000" cap="rnd">
            <a:solidFill>
              <a:schemeClr val="tx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32661" dist="50800" dir="5400000" algn="ctr" rotWithShape="0">
              <a:schemeClr val="tx2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33FE1C-D271-B296-46D0-AD3054BB18B7}"/>
              </a:ext>
            </a:extLst>
          </p:cNvPr>
          <p:cNvSpPr txBox="1"/>
          <p:nvPr/>
        </p:nvSpPr>
        <p:spPr>
          <a:xfrm>
            <a:off x="291338" y="11961206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3EE2061-B7DC-85B9-C6DC-FC284B20E81C}"/>
              </a:ext>
            </a:extLst>
          </p:cNvPr>
          <p:cNvSpPr txBox="1"/>
          <p:nvPr/>
        </p:nvSpPr>
        <p:spPr>
          <a:xfrm>
            <a:off x="291338" y="7988310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D3274CE-1287-B919-1EC0-150B5866DA78}"/>
              </a:ext>
            </a:extLst>
          </p:cNvPr>
          <p:cNvCxnSpPr>
            <a:cxnSpLocks/>
          </p:cNvCxnSpPr>
          <p:nvPr/>
        </p:nvCxnSpPr>
        <p:spPr>
          <a:xfrm>
            <a:off x="0" y="10542494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EE8D079-E401-5D40-F88E-15AC517F545A}"/>
              </a:ext>
            </a:extLst>
          </p:cNvPr>
          <p:cNvSpPr txBox="1"/>
          <p:nvPr/>
        </p:nvSpPr>
        <p:spPr>
          <a:xfrm>
            <a:off x="11046759" y="5113030"/>
            <a:ext cx="8498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compute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5B770D-48E3-73A0-ECDB-19EE4E498E51}"/>
              </a:ext>
            </a:extLst>
          </p:cNvPr>
          <p:cNvSpPr txBox="1"/>
          <p:nvPr/>
        </p:nvSpPr>
        <p:spPr>
          <a:xfrm>
            <a:off x="2634469" y="14895584"/>
            <a:ext cx="41189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launch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5CE5CCF-FDF7-B8CE-2187-1061930CAB1E}"/>
              </a:ext>
            </a:extLst>
          </p:cNvPr>
          <p:cNvSpPr txBox="1"/>
          <p:nvPr/>
        </p:nvSpPr>
        <p:spPr>
          <a:xfrm>
            <a:off x="27697112" y="14895584"/>
            <a:ext cx="8587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wait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AA5283E-5A92-899E-5469-992086C32EB7}"/>
              </a:ext>
            </a:extLst>
          </p:cNvPr>
          <p:cNvSpPr/>
          <p:nvPr/>
        </p:nvSpPr>
        <p:spPr>
          <a:xfrm>
            <a:off x="27697112" y="12813980"/>
            <a:ext cx="8878888" cy="1766113"/>
          </a:xfrm>
          <a:custGeom>
            <a:avLst/>
            <a:gdLst>
              <a:gd name="connsiteX0" fmla="*/ 0 w 8878888"/>
              <a:gd name="connsiteY0" fmla="*/ 0 h 1766113"/>
              <a:gd name="connsiteX1" fmla="*/ 8878888 w 8878888"/>
              <a:gd name="connsiteY1" fmla="*/ 0 h 1766113"/>
              <a:gd name="connsiteX2" fmla="*/ 8878888 w 8878888"/>
              <a:gd name="connsiteY2" fmla="*/ 1766113 h 1766113"/>
              <a:gd name="connsiteX3" fmla="*/ 0 w 8878888"/>
              <a:gd name="connsiteY3" fmla="*/ 1766113 h 1766113"/>
              <a:gd name="connsiteX4" fmla="*/ 0 w 8878888"/>
              <a:gd name="connsiteY4" fmla="*/ 0 h 176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78888" h="1766113" extrusionOk="0">
                <a:moveTo>
                  <a:pt x="0" y="0"/>
                </a:moveTo>
                <a:cubicBezTo>
                  <a:pt x="2272790" y="118645"/>
                  <a:pt x="5861252" y="116012"/>
                  <a:pt x="8878888" y="0"/>
                </a:cubicBezTo>
                <a:cubicBezTo>
                  <a:pt x="8761518" y="215713"/>
                  <a:pt x="8899797" y="1545314"/>
                  <a:pt x="8878888" y="1766113"/>
                </a:cubicBezTo>
                <a:cubicBezTo>
                  <a:pt x="4534189" y="1900713"/>
                  <a:pt x="1215194" y="1608917"/>
                  <a:pt x="0" y="1766113"/>
                </a:cubicBezTo>
                <a:cubicBezTo>
                  <a:pt x="40152" y="1405179"/>
                  <a:pt x="122678" y="357308"/>
                  <a:pt x="0" y="0"/>
                </a:cubicBezTo>
                <a:close/>
              </a:path>
            </a:pathLst>
          </a:custGeom>
          <a:noFill/>
          <a:ln w="127000" cap="rnd">
            <a:solidFill>
              <a:schemeClr val="tx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32661" dist="50800" dir="5400000" algn="ctr" rotWithShape="0">
              <a:schemeClr val="tx2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176DFA-DC73-3B6C-4247-93E7833A2792}"/>
              </a:ext>
            </a:extLst>
          </p:cNvPr>
          <p:cNvSpPr/>
          <p:nvPr/>
        </p:nvSpPr>
        <p:spPr>
          <a:xfrm>
            <a:off x="3718560" y="12813980"/>
            <a:ext cx="1950720" cy="1766113"/>
          </a:xfrm>
          <a:custGeom>
            <a:avLst/>
            <a:gdLst>
              <a:gd name="connsiteX0" fmla="*/ 0 w 1950720"/>
              <a:gd name="connsiteY0" fmla="*/ 0 h 1766113"/>
              <a:gd name="connsiteX1" fmla="*/ 1950720 w 1950720"/>
              <a:gd name="connsiteY1" fmla="*/ 0 h 1766113"/>
              <a:gd name="connsiteX2" fmla="*/ 1950720 w 1950720"/>
              <a:gd name="connsiteY2" fmla="*/ 1766113 h 1766113"/>
              <a:gd name="connsiteX3" fmla="*/ 0 w 1950720"/>
              <a:gd name="connsiteY3" fmla="*/ 1766113 h 1766113"/>
              <a:gd name="connsiteX4" fmla="*/ 0 w 1950720"/>
              <a:gd name="connsiteY4" fmla="*/ 0 h 176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0720" h="1766113" extrusionOk="0">
                <a:moveTo>
                  <a:pt x="0" y="0"/>
                </a:moveTo>
                <a:cubicBezTo>
                  <a:pt x="382036" y="118645"/>
                  <a:pt x="1196892" y="116012"/>
                  <a:pt x="1950720" y="0"/>
                </a:cubicBezTo>
                <a:cubicBezTo>
                  <a:pt x="1833350" y="215713"/>
                  <a:pt x="1971629" y="1545314"/>
                  <a:pt x="1950720" y="1766113"/>
                </a:cubicBezTo>
                <a:cubicBezTo>
                  <a:pt x="1266667" y="1900713"/>
                  <a:pt x="272089" y="1608917"/>
                  <a:pt x="0" y="1766113"/>
                </a:cubicBezTo>
                <a:cubicBezTo>
                  <a:pt x="40152" y="1405179"/>
                  <a:pt x="122678" y="357308"/>
                  <a:pt x="0" y="0"/>
                </a:cubicBezTo>
                <a:close/>
              </a:path>
            </a:pathLst>
          </a:custGeom>
          <a:noFill/>
          <a:ln w="127000" cap="rnd">
            <a:solidFill>
              <a:schemeClr val="tx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32661" dist="50800" dir="5400000" algn="ctr" rotWithShape="0">
              <a:schemeClr val="tx2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3CB5B16D-1FE7-E842-0E94-ED7783D53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Profile code with Nsight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935B1457-E0B4-DBA6-F761-BE701E42C7F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34C281-215C-63F6-EE10-2FAD36BB6DF4}"/>
              </a:ext>
            </a:extLst>
          </p:cNvPr>
          <p:cNvSpPr txBox="1"/>
          <p:nvPr/>
        </p:nvSpPr>
        <p:spPr>
          <a:xfrm>
            <a:off x="9333869" y="15802969"/>
            <a:ext cx="17908261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Algorithms are now asynchronous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Synchronization with GPU is now explicit</a:t>
            </a:r>
          </a:p>
        </p:txBody>
      </p:sp>
    </p:spTree>
    <p:extLst>
      <p:ext uri="{BB962C8B-B14F-4D97-AF65-F5344CB8AC3E}">
        <p14:creationId xmlns:p14="http://schemas.microsoft.com/office/powerpoint/2010/main" val="33258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CDBB82-A686-AE04-8E76-20E65EC2DA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643D776-0091-EEFD-4F7F-11156F603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Profile code with Nsight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FBCAD373-79C0-B4FB-4774-00E1FE0D7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67" r="339"/>
          <a:stretch/>
        </p:blipFill>
        <p:spPr>
          <a:xfrm>
            <a:off x="2514600" y="6436288"/>
            <a:ext cx="34061400" cy="77014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14CD41D-EB44-9927-6A33-F8217D247737}"/>
              </a:ext>
            </a:extLst>
          </p:cNvPr>
          <p:cNvSpPr txBox="1"/>
          <p:nvPr/>
        </p:nvSpPr>
        <p:spPr>
          <a:xfrm>
            <a:off x="291338" y="11961206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934EC46-69C8-A45E-28D8-128D6C3A1823}"/>
              </a:ext>
            </a:extLst>
          </p:cNvPr>
          <p:cNvSpPr txBox="1"/>
          <p:nvPr/>
        </p:nvSpPr>
        <p:spPr>
          <a:xfrm>
            <a:off x="291338" y="7988310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A4B6C9-BD42-EF89-EEF3-79AEB9D1E0B1}"/>
              </a:ext>
            </a:extLst>
          </p:cNvPr>
          <p:cNvCxnSpPr>
            <a:cxnSpLocks/>
          </p:cNvCxnSpPr>
          <p:nvPr/>
        </p:nvCxnSpPr>
        <p:spPr>
          <a:xfrm>
            <a:off x="0" y="10542494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08D2E9-B4C2-B993-2731-606CE8DB3515}"/>
              </a:ext>
            </a:extLst>
          </p:cNvPr>
          <p:cNvSpPr txBox="1"/>
          <p:nvPr/>
        </p:nvSpPr>
        <p:spPr>
          <a:xfrm>
            <a:off x="11046758" y="14057939"/>
            <a:ext cx="849854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write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D85BBAC-A294-316D-244D-D770B616B0C7}"/>
              </a:ext>
            </a:extLst>
          </p:cNvPr>
          <p:cNvSpPr txBox="1"/>
          <p:nvPr/>
        </p:nvSpPr>
        <p:spPr>
          <a:xfrm>
            <a:off x="9333869" y="15802969"/>
            <a:ext cx="17908261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Algorithms are now asynchronous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accent5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Synchronization with GPU is now explicit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Compute on GPU now overlaps writing on CPU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ECF50EA-5502-0F91-D502-0211A815B89D}"/>
              </a:ext>
            </a:extLst>
          </p:cNvPr>
          <p:cNvSpPr/>
          <p:nvPr/>
        </p:nvSpPr>
        <p:spPr>
          <a:xfrm>
            <a:off x="4511040" y="11654792"/>
            <a:ext cx="24079200" cy="1766113"/>
          </a:xfrm>
          <a:custGeom>
            <a:avLst/>
            <a:gdLst>
              <a:gd name="connsiteX0" fmla="*/ 0 w 24079200"/>
              <a:gd name="connsiteY0" fmla="*/ 0 h 1766113"/>
              <a:gd name="connsiteX1" fmla="*/ 24079200 w 24079200"/>
              <a:gd name="connsiteY1" fmla="*/ 0 h 1766113"/>
              <a:gd name="connsiteX2" fmla="*/ 24079200 w 24079200"/>
              <a:gd name="connsiteY2" fmla="*/ 1766113 h 1766113"/>
              <a:gd name="connsiteX3" fmla="*/ 0 w 24079200"/>
              <a:gd name="connsiteY3" fmla="*/ 1766113 h 1766113"/>
              <a:gd name="connsiteX4" fmla="*/ 0 w 24079200"/>
              <a:gd name="connsiteY4" fmla="*/ 0 h 17661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079200" h="1766113" extrusionOk="0">
                <a:moveTo>
                  <a:pt x="0" y="0"/>
                </a:moveTo>
                <a:cubicBezTo>
                  <a:pt x="11300539" y="118645"/>
                  <a:pt x="17261594" y="116012"/>
                  <a:pt x="24079200" y="0"/>
                </a:cubicBezTo>
                <a:cubicBezTo>
                  <a:pt x="23961830" y="215713"/>
                  <a:pt x="24100109" y="1545314"/>
                  <a:pt x="24079200" y="1766113"/>
                </a:cubicBezTo>
                <a:cubicBezTo>
                  <a:pt x="14376670" y="1900713"/>
                  <a:pt x="7430891" y="1608917"/>
                  <a:pt x="0" y="1766113"/>
                </a:cubicBezTo>
                <a:cubicBezTo>
                  <a:pt x="40152" y="1405179"/>
                  <a:pt x="122678" y="357308"/>
                  <a:pt x="0" y="0"/>
                </a:cubicBezTo>
                <a:close/>
              </a:path>
            </a:pathLst>
          </a:custGeom>
          <a:noFill/>
          <a:ln w="127000" cap="rnd">
            <a:solidFill>
              <a:srgbClr val="FFC00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outerShdw blurRad="232661" dist="50800" dir="5400000" algn="ctr" rotWithShape="0">
              <a:schemeClr val="tx2">
                <a:alpha val="43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2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2530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5F36C3-E949-FDB0-70F2-C459AD4B1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6E4C52A1-85BC-AFC9-4C66-9C08758240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t="70351" r="42436"/>
          <a:stretch/>
        </p:blipFill>
        <p:spPr>
          <a:xfrm>
            <a:off x="2865121" y="17121608"/>
            <a:ext cx="18511520" cy="315890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81432C5-62D5-91B3-1F09-39BEC33EB1BA}"/>
              </a:ext>
            </a:extLst>
          </p:cNvPr>
          <p:cNvSpPr txBox="1"/>
          <p:nvPr/>
        </p:nvSpPr>
        <p:spPr>
          <a:xfrm>
            <a:off x="291338" y="18193230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DE2CCE0-3F8C-2B12-B8EA-7AE3CA8FB20A}"/>
              </a:ext>
            </a:extLst>
          </p:cNvPr>
          <p:cNvSpPr txBox="1"/>
          <p:nvPr/>
        </p:nvSpPr>
        <p:spPr>
          <a:xfrm>
            <a:off x="291338" y="14755059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1E73D9F-7031-5E7A-9DAE-FA1728368F2D}"/>
              </a:ext>
            </a:extLst>
          </p:cNvPr>
          <p:cNvCxnSpPr>
            <a:cxnSpLocks/>
          </p:cNvCxnSpPr>
          <p:nvPr/>
        </p:nvCxnSpPr>
        <p:spPr>
          <a:xfrm>
            <a:off x="0" y="16801864"/>
            <a:ext cx="21132801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3">
            <a:extLst>
              <a:ext uri="{FF2B5EF4-FFF2-40B4-BE49-F238E27FC236}">
                <a16:creationId xmlns:a16="http://schemas.microsoft.com/office/drawing/2014/main" id="{819AB672-5ABB-64F7-8EB3-C9A3F2022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Synchronous vs Asynchronous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4" name="Picture 13" descr="A screenshot of a computer&#10;&#10;Description automatically generated">
            <a:extLst>
              <a:ext uri="{FF2B5EF4-FFF2-40B4-BE49-F238E27FC236}">
                <a16:creationId xmlns:a16="http://schemas.microsoft.com/office/drawing/2014/main" id="{D2215199-38E4-B1EC-26E4-12A0C26F2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9" r="42437" b="74079"/>
          <a:stretch/>
        </p:blipFill>
        <p:spPr>
          <a:xfrm>
            <a:off x="2865120" y="13882063"/>
            <a:ext cx="18511521" cy="2761656"/>
          </a:xfrm>
          <a:prstGeom prst="rect">
            <a:avLst/>
          </a:prstGeom>
        </p:spPr>
      </p:pic>
      <p:pic>
        <p:nvPicPr>
          <p:cNvPr id="19" name="Picture 18" descr="A screenshot of a computer&#10;&#10;Description automatically generated">
            <a:extLst>
              <a:ext uri="{FF2B5EF4-FFF2-40B4-BE49-F238E27FC236}">
                <a16:creationId xmlns:a16="http://schemas.microsoft.com/office/drawing/2014/main" id="{200C6045-07D6-170D-57D9-6C9028B2DA9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993"/>
          <a:stretch/>
        </p:blipFill>
        <p:spPr>
          <a:xfrm>
            <a:off x="2621281" y="4140284"/>
            <a:ext cx="32237135" cy="2761654"/>
          </a:xfrm>
          <a:prstGeom prst="rect">
            <a:avLst/>
          </a:prstGeom>
        </p:spPr>
      </p:pic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36761F5E-762D-1A73-76BC-393E1CE816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152" r="4232"/>
          <a:stretch/>
        </p:blipFill>
        <p:spPr>
          <a:xfrm>
            <a:off x="2621280" y="7400465"/>
            <a:ext cx="30872853" cy="3169595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FF962D9-1BF2-D5D9-F1C1-0C14BAB97BD0}"/>
              </a:ext>
            </a:extLst>
          </p:cNvPr>
          <p:cNvCxnSpPr>
            <a:cxnSpLocks/>
          </p:cNvCxnSpPr>
          <p:nvPr/>
        </p:nvCxnSpPr>
        <p:spPr>
          <a:xfrm>
            <a:off x="-75338" y="7139007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A9B724F8-3CB4-37F0-EEF9-2EE4B468B905}"/>
              </a:ext>
            </a:extLst>
          </p:cNvPr>
          <p:cNvSpPr txBox="1"/>
          <p:nvPr/>
        </p:nvSpPr>
        <p:spPr>
          <a:xfrm>
            <a:off x="291338" y="8525169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18A227-A2D1-857B-FEED-921AE29F6DB2}"/>
              </a:ext>
            </a:extLst>
          </p:cNvPr>
          <p:cNvSpPr txBox="1"/>
          <p:nvPr/>
        </p:nvSpPr>
        <p:spPr>
          <a:xfrm>
            <a:off x="291338" y="5013279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21514BA-5D05-B532-4C42-2D93C1CF21D4}"/>
              </a:ext>
            </a:extLst>
          </p:cNvPr>
          <p:cNvSpPr txBox="1"/>
          <p:nvPr/>
        </p:nvSpPr>
        <p:spPr>
          <a:xfrm>
            <a:off x="23513083" y="13205598"/>
            <a:ext cx="11345333" cy="6876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Our simulation has enough compute to fully overlap IO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This makes version with compute / IO overlap almost twice as fast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89B18D0-9D4A-2D26-A313-B0086CDA244C}"/>
              </a:ext>
            </a:extLst>
          </p:cNvPr>
          <p:cNvSpPr txBox="1"/>
          <p:nvPr/>
        </p:nvSpPr>
        <p:spPr>
          <a:xfrm>
            <a:off x="2621280" y="2402480"/>
            <a:ext cx="11345333" cy="146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Synchronous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B79FD73-0C18-BFBA-2C58-AF216228D5D0}"/>
              </a:ext>
            </a:extLst>
          </p:cNvPr>
          <p:cNvSpPr txBox="1"/>
          <p:nvPr/>
        </p:nvSpPr>
        <p:spPr>
          <a:xfrm>
            <a:off x="2621280" y="12101664"/>
            <a:ext cx="11345333" cy="1460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tx2"/>
              </a:buClr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Asynchronous</a:t>
            </a:r>
          </a:p>
        </p:txBody>
      </p:sp>
    </p:spTree>
    <p:extLst>
      <p:ext uri="{BB962C8B-B14F-4D97-AF65-F5344CB8AC3E}">
        <p14:creationId xmlns:p14="http://schemas.microsoft.com/office/powerpoint/2010/main" val="160094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AB42-5A9C-022B-5A4F-78D782F6FF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3F37A374-1C86-0C70-484C-595123B99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NVIDIA Tools Extension (NVTX)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EE1D1A-2C11-B335-5AE1-C4E7452AC61F}"/>
              </a:ext>
            </a:extLst>
          </p:cNvPr>
          <p:cNvSpPr txBox="1"/>
          <p:nvPr/>
        </p:nvSpPr>
        <p:spPr>
          <a:xfrm>
            <a:off x="4545887" y="4107876"/>
            <a:ext cx="26953281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Inspecting Nsight report for a complex application can be intimidating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NVTX allows you to create custom ranges in Nsight Systems from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3EAF64-C5DF-BF6B-489B-2BBF6883FA7A}"/>
              </a:ext>
            </a:extLst>
          </p:cNvPr>
          <p:cNvSpPr txBox="1"/>
          <p:nvPr/>
        </p:nvSpPr>
        <p:spPr>
          <a:xfrm>
            <a:off x="5401294" y="7675826"/>
            <a:ext cx="2887734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main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for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nvtx3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scoped_range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string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"write step "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to_string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)};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...</a:t>
            </a:r>
          </a:p>
          <a:p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60355D75-039E-ED16-E478-1191D2A4E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t="65179" r="7153" b="13359"/>
          <a:stretch/>
        </p:blipFill>
        <p:spPr>
          <a:xfrm>
            <a:off x="-2" y="14031718"/>
            <a:ext cx="36576001" cy="37663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F8CADBC-E8AB-1202-5DA2-29578C18038B}"/>
              </a:ext>
            </a:extLst>
          </p:cNvPr>
          <p:cNvCxnSpPr>
            <a:cxnSpLocks/>
          </p:cNvCxnSpPr>
          <p:nvPr/>
        </p:nvCxnSpPr>
        <p:spPr>
          <a:xfrm>
            <a:off x="6806604" y="10992759"/>
            <a:ext cx="26529807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B5DEFAAE-81C8-AC3B-24F3-6CD92480926C}"/>
              </a:ext>
            </a:extLst>
          </p:cNvPr>
          <p:cNvCxnSpPr>
            <a:cxnSpLocks/>
            <a:stCxn id="12" idx="2"/>
            <a:endCxn id="34" idx="2"/>
          </p:cNvCxnSpPr>
          <p:nvPr/>
        </p:nvCxnSpPr>
        <p:spPr>
          <a:xfrm rot="5400000">
            <a:off x="15798541" y="13525101"/>
            <a:ext cx="6805309" cy="1740625"/>
          </a:xfrm>
          <a:prstGeom prst="bentConnector5">
            <a:avLst>
              <a:gd name="adj1" fmla="val 43074"/>
              <a:gd name="adj2" fmla="val -113796"/>
              <a:gd name="adj3" fmla="val 114108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6FFA37C4-4F22-3A38-8D30-B077B0020DB9}"/>
              </a:ext>
            </a:extLst>
          </p:cNvPr>
          <p:cNvSpPr/>
          <p:nvPr/>
        </p:nvSpPr>
        <p:spPr>
          <a:xfrm>
            <a:off x="6806603" y="10287000"/>
            <a:ext cx="26529807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A0031F5-3E0A-9E22-E59B-DB723A82DB83}"/>
              </a:ext>
            </a:extLst>
          </p:cNvPr>
          <p:cNvSpPr/>
          <p:nvPr/>
        </p:nvSpPr>
        <p:spPr>
          <a:xfrm>
            <a:off x="15874403" y="16855440"/>
            <a:ext cx="4912957" cy="942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8" name="Text Placeholder 1">
            <a:extLst>
              <a:ext uri="{FF2B5EF4-FFF2-40B4-BE49-F238E27FC236}">
                <a16:creationId xmlns:a16="http://schemas.microsoft.com/office/drawing/2014/main" id="{F014285D-D929-4851-7775-55F1E93A12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pPr algn="ctr"/>
            <a:r>
              <a:rPr lang="en-US" sz="4800">
                <a:solidFill>
                  <a:schemeClr val="tx2"/>
                </a:solidFill>
              </a:rPr>
              <a:t>https://</a:t>
            </a:r>
            <a:r>
              <a:rPr lang="en-US" sz="4800" err="1">
                <a:solidFill>
                  <a:schemeClr val="tx2"/>
                </a:solidFill>
              </a:rPr>
              <a:t>github.com</a:t>
            </a:r>
            <a:r>
              <a:rPr lang="en-US" sz="4800">
                <a:solidFill>
                  <a:schemeClr val="tx2"/>
                </a:solidFill>
              </a:rPr>
              <a:t>/NVIDIA/NVTX</a:t>
            </a:r>
          </a:p>
        </p:txBody>
      </p:sp>
    </p:spTree>
    <p:extLst>
      <p:ext uri="{BB962C8B-B14F-4D97-AF65-F5344CB8AC3E}">
        <p14:creationId xmlns:p14="http://schemas.microsoft.com/office/powerpoint/2010/main" val="2330198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80DDF-FFDF-6835-9482-2C78D102D2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7F2AF482-D511-1E34-1286-3F2B81F63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Use NVTX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EE3ACB5-6C13-5AC3-8AFD-049C9A5C9F20}"/>
              </a:ext>
            </a:extLst>
          </p:cNvPr>
          <p:cNvSpPr txBox="1"/>
          <p:nvPr/>
        </p:nvSpPr>
        <p:spPr>
          <a:xfrm>
            <a:off x="4545887" y="4107876"/>
            <a:ext cx="29286913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Use </a:t>
            </a:r>
            <a:r>
              <a:rPr lang="en-US" sz="60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nvtx3</a:t>
            </a:r>
            <a:r>
              <a:rPr lang="en-US" sz="60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60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scoped_range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to annotate copy, compute, write, and wait steps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Profile your application with Nsight Systems and locate specified ranges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056CBD-6AAD-5635-182B-60261CEE58E0}"/>
              </a:ext>
            </a:extLst>
          </p:cNvPr>
          <p:cNvSpPr txBox="1"/>
          <p:nvPr/>
        </p:nvSpPr>
        <p:spPr>
          <a:xfrm>
            <a:off x="5401294" y="7675826"/>
            <a:ext cx="28877342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main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;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nvtx3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scoped_range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{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string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>
                <a:solidFill>
                  <a:srgbClr val="A3151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"write step "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to_string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write_step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)};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  ...</a:t>
            </a:r>
          </a:p>
          <a:p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  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F5DDD13-457D-152A-20CF-D479DBC85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4" t="65179" r="7153" b="13359"/>
          <a:stretch/>
        </p:blipFill>
        <p:spPr>
          <a:xfrm>
            <a:off x="-2" y="14031718"/>
            <a:ext cx="36576001" cy="3766350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02E1C6-348D-8A76-4844-145B1C0E384B}"/>
              </a:ext>
            </a:extLst>
          </p:cNvPr>
          <p:cNvCxnSpPr>
            <a:cxnSpLocks/>
          </p:cNvCxnSpPr>
          <p:nvPr/>
        </p:nvCxnSpPr>
        <p:spPr>
          <a:xfrm>
            <a:off x="6806604" y="10992759"/>
            <a:ext cx="26529807" cy="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Elbow Connector 10">
            <a:extLst>
              <a:ext uri="{FF2B5EF4-FFF2-40B4-BE49-F238E27FC236}">
                <a16:creationId xmlns:a16="http://schemas.microsoft.com/office/drawing/2014/main" id="{78CE6C96-06F4-E58B-2893-88436B62F253}"/>
              </a:ext>
            </a:extLst>
          </p:cNvPr>
          <p:cNvCxnSpPr>
            <a:cxnSpLocks/>
            <a:stCxn id="12" idx="2"/>
            <a:endCxn id="34" idx="2"/>
          </p:cNvCxnSpPr>
          <p:nvPr/>
        </p:nvCxnSpPr>
        <p:spPr>
          <a:xfrm rot="5400000">
            <a:off x="15798541" y="13525101"/>
            <a:ext cx="6805309" cy="1740625"/>
          </a:xfrm>
          <a:prstGeom prst="bentConnector5">
            <a:avLst>
              <a:gd name="adj1" fmla="val 43074"/>
              <a:gd name="adj2" fmla="val -113796"/>
              <a:gd name="adj3" fmla="val 114108"/>
            </a:avLst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F0DF2996-188B-748E-C47D-FDD131148BFB}"/>
              </a:ext>
            </a:extLst>
          </p:cNvPr>
          <p:cNvSpPr/>
          <p:nvPr/>
        </p:nvSpPr>
        <p:spPr>
          <a:xfrm>
            <a:off x="6806603" y="10287000"/>
            <a:ext cx="26529807" cy="70575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7C6272B-DB36-208D-BCAD-64530550F6D3}"/>
              </a:ext>
            </a:extLst>
          </p:cNvPr>
          <p:cNvSpPr/>
          <p:nvPr/>
        </p:nvSpPr>
        <p:spPr>
          <a:xfrm>
            <a:off x="15874403" y="16855440"/>
            <a:ext cx="4912957" cy="942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87A1A9E-D44A-FA06-1125-81DBF2C8203D}"/>
              </a:ext>
            </a:extLst>
          </p:cNvPr>
          <p:cNvSpPr txBox="1"/>
          <p:nvPr/>
        </p:nvSpPr>
        <p:spPr>
          <a:xfrm>
            <a:off x="5522974" y="19195617"/>
            <a:ext cx="2553004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02.02-Asynchrony/02.02.04-Exercise-NVTX.ipynb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23E6C2B-BA55-F997-C56D-FD87BE541EA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 dirty="0"/>
              <a:t>8 minutes</a:t>
            </a:r>
          </a:p>
        </p:txBody>
      </p:sp>
    </p:spTree>
    <p:extLst>
      <p:ext uri="{BB962C8B-B14F-4D97-AF65-F5344CB8AC3E}">
        <p14:creationId xmlns:p14="http://schemas.microsoft.com/office/powerpoint/2010/main" val="1169755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1C9D5-6A84-77C1-8D64-3AF46AC80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D7A3320-3F1C-C3C5-E71F-7EFBA10FC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 of Current State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31647E-5ED5-A6BE-A440-0961BFC78032}"/>
              </a:ext>
            </a:extLst>
          </p:cNvPr>
          <p:cNvSpPr txBox="1"/>
          <p:nvPr/>
        </p:nvSpPr>
        <p:spPr>
          <a:xfrm>
            <a:off x="6861243" y="5040171"/>
            <a:ext cx="9731307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 previous data to CPU and write it to disk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FFCBF2-3802-7920-10DA-70BF26BD4819}"/>
              </a:ext>
            </a:extLst>
          </p:cNvPr>
          <p:cNvSpPr txBox="1"/>
          <p:nvPr/>
        </p:nvSpPr>
        <p:spPr>
          <a:xfrm>
            <a:off x="17376843" y="5040171"/>
            <a:ext cx="14798607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Invoke </a:t>
            </a:r>
            <a:r>
              <a:rPr lang="en-US" sz="6000" b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thrust::tabulate 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that reads previous state and writes next one</a:t>
            </a:r>
          </a:p>
        </p:txBody>
      </p:sp>
      <p:pic>
        <p:nvPicPr>
          <p:cNvPr id="6" name="Picture 5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CFFADF13-5A38-0254-7348-03850BCBE6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30" y="10286999"/>
            <a:ext cx="27306740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1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52988A-219E-C93B-3F94-A3E9B994D1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3">
            <a:extLst>
              <a:ext uri="{FF2B5EF4-FFF2-40B4-BE49-F238E27FC236}">
                <a16:creationId xmlns:a16="http://schemas.microsoft.com/office/drawing/2014/main" id="{547D1123-AE6C-EF38-76D5-25ED8EF18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1"/>
          </a:xfrm>
        </p:spPr>
        <p:txBody>
          <a:bodyPr/>
          <a:lstStyle/>
          <a:p>
            <a:r>
              <a:rPr lang="en-US"/>
              <a:t>Exercise: Use NVTX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048D20E-6F89-AF45-9B13-ACD3D34DBF96}"/>
              </a:ext>
            </a:extLst>
          </p:cNvPr>
          <p:cNvSpPr txBox="1"/>
          <p:nvPr/>
        </p:nvSpPr>
        <p:spPr>
          <a:xfrm>
            <a:off x="9951720" y="16891554"/>
            <a:ext cx="16672560" cy="1336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Now all the steps are much easier to locate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BD8DB000-6757-F256-843C-9DF7DB01AA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6593" y="3682446"/>
            <a:ext cx="34329407" cy="11716772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76F53E1-2C9C-EF29-F7C3-36AB9BC0F359}"/>
              </a:ext>
            </a:extLst>
          </p:cNvPr>
          <p:cNvCxnSpPr>
            <a:cxnSpLocks/>
          </p:cNvCxnSpPr>
          <p:nvPr/>
        </p:nvCxnSpPr>
        <p:spPr>
          <a:xfrm>
            <a:off x="-75338" y="9262780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0D6BDB8-CDB2-F152-EB1B-1352BCAA7485}"/>
              </a:ext>
            </a:extLst>
          </p:cNvPr>
          <p:cNvSpPr txBox="1"/>
          <p:nvPr/>
        </p:nvSpPr>
        <p:spPr>
          <a:xfrm>
            <a:off x="291338" y="10648942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0C36AD5-9110-1F2E-9562-E0F3944FA242}"/>
              </a:ext>
            </a:extLst>
          </p:cNvPr>
          <p:cNvSpPr txBox="1"/>
          <p:nvPr/>
        </p:nvSpPr>
        <p:spPr>
          <a:xfrm>
            <a:off x="291338" y="7137052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D037644-9CE8-ABAD-9C85-9C3EC5A9BB7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2487168"/>
            <a:ext cx="31546800" cy="1408176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214557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FA7037-BC66-E94C-98F9-4DE87AD77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7E4033E-6ECB-BC68-89F6-AEBF25D82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63D6890-13D1-CA0E-61A8-41734527688D}"/>
              </a:ext>
            </a:extLst>
          </p:cNvPr>
          <p:cNvSpPr txBox="1"/>
          <p:nvPr/>
        </p:nvSpPr>
        <p:spPr>
          <a:xfrm>
            <a:off x="13620192" y="3780425"/>
            <a:ext cx="22955808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Observe how compute unnecessarily waits for copy to finish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Fortunately, there’s </a:t>
            </a:r>
            <a:r>
              <a:rPr lang="en-US" sz="60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, that can make copy asynchronous as well </a:t>
            </a:r>
          </a:p>
        </p:txBody>
      </p:sp>
      <p:pic>
        <p:nvPicPr>
          <p:cNvPr id="2" name="Picture 1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A7F033CE-B6E4-0C5D-616B-7F9E71402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282" y="6908799"/>
            <a:ext cx="24012194" cy="12927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313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65A432-9A9F-48E9-F339-934FA13265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3924465-D65A-2F42-922E-4A6BC8CA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F15AC5-9F8D-126B-39BC-833CA378440F}"/>
              </a:ext>
            </a:extLst>
          </p:cNvPr>
          <p:cNvSpPr txBox="1"/>
          <p:nvPr/>
        </p:nvSpPr>
        <p:spPr>
          <a:xfrm>
            <a:off x="16653908" y="8555027"/>
            <a:ext cx="9786938" cy="801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</a:pP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cudaError_t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const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src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count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cudaMemcpyKind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kind</a:t>
            </a:r>
          </a:p>
          <a:p>
            <a:pPr marL="0" marR="0">
              <a:lnSpc>
                <a:spcPct val="200000"/>
              </a:lnSpc>
            </a:pP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726B896-726F-25A4-9B99-4B72B1128425}"/>
              </a:ext>
            </a:extLst>
          </p:cNvPr>
          <p:cNvSpPr txBox="1"/>
          <p:nvPr/>
        </p:nvSpPr>
        <p:spPr>
          <a:xfrm>
            <a:off x="26674762" y="10315372"/>
            <a:ext cx="978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Destination memory address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363A53-CDEF-CEFA-DA46-0785ACEDA2ED}"/>
              </a:ext>
            </a:extLst>
          </p:cNvPr>
          <p:cNvSpPr txBox="1"/>
          <p:nvPr/>
        </p:nvSpPr>
        <p:spPr>
          <a:xfrm>
            <a:off x="26674761" y="11671523"/>
            <a:ext cx="978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Source memory address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6BF767-02F3-FBD8-68C6-B64B22B0D4D6}"/>
              </a:ext>
            </a:extLst>
          </p:cNvPr>
          <p:cNvSpPr txBox="1"/>
          <p:nvPr/>
        </p:nvSpPr>
        <p:spPr>
          <a:xfrm>
            <a:off x="26674759" y="12957397"/>
            <a:ext cx="9786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Size </a:t>
            </a:r>
            <a:r>
              <a:rPr lang="en-US" sz="4800" b="1">
                <a:solidFill>
                  <a:srgbClr val="FF0000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 bytes </a:t>
            </a:r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copy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14F14F-1641-60FE-40B8-BDC15AD7975B}"/>
              </a:ext>
            </a:extLst>
          </p:cNvPr>
          <p:cNvSpPr txBox="1"/>
          <p:nvPr/>
        </p:nvSpPr>
        <p:spPr>
          <a:xfrm>
            <a:off x="26674759" y="14060616"/>
            <a:ext cx="8436769" cy="40402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cudaMemcpyHostToHost</a:t>
            </a:r>
            <a:endParaRPr lang="en-US" sz="4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cudaMemcpyHostToDevice</a:t>
            </a:r>
            <a:endParaRPr lang="en-US" sz="4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</a:p>
          <a:p>
            <a:pPr>
              <a:lnSpc>
                <a:spcPct val="150000"/>
              </a:lnSpc>
            </a:pPr>
            <a:r>
              <a:rPr lang="en-US" sz="4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cudaMemcpyDeviceToDevice</a:t>
            </a:r>
            <a:endParaRPr lang="en-US" sz="4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044C65B-EC3F-C1E1-DDC6-C9BDC13A1A10}"/>
              </a:ext>
            </a:extLst>
          </p:cNvPr>
          <p:cNvCxnSpPr>
            <a:cxnSpLocks/>
          </p:cNvCxnSpPr>
          <p:nvPr/>
        </p:nvCxnSpPr>
        <p:spPr>
          <a:xfrm>
            <a:off x="24218663" y="10736377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C3B26B-B8BC-BDB8-1E6B-28525A6ACE59}"/>
              </a:ext>
            </a:extLst>
          </p:cNvPr>
          <p:cNvCxnSpPr>
            <a:cxnSpLocks/>
          </p:cNvCxnSpPr>
          <p:nvPr/>
        </p:nvCxnSpPr>
        <p:spPr>
          <a:xfrm>
            <a:off x="24218663" y="12079402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841E4CC-94EA-27FB-BB4C-85A8FEDFF65E}"/>
              </a:ext>
            </a:extLst>
          </p:cNvPr>
          <p:cNvCxnSpPr>
            <a:cxnSpLocks/>
          </p:cNvCxnSpPr>
          <p:nvPr/>
        </p:nvCxnSpPr>
        <p:spPr>
          <a:xfrm>
            <a:off x="24218663" y="13393852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6D8853F-52F1-4FF2-0D4C-430FC8806BD0}"/>
              </a:ext>
            </a:extLst>
          </p:cNvPr>
          <p:cNvCxnSpPr>
            <a:cxnSpLocks/>
          </p:cNvCxnSpPr>
          <p:nvPr/>
        </p:nvCxnSpPr>
        <p:spPr>
          <a:xfrm>
            <a:off x="24560611" y="14736877"/>
            <a:ext cx="1851181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2B5843E2-9723-DE2A-59A8-E7FA48433C67}"/>
              </a:ext>
            </a:extLst>
          </p:cNvPr>
          <p:cNvCxnSpPr>
            <a:cxnSpLocks/>
          </p:cNvCxnSpPr>
          <p:nvPr/>
        </p:nvCxnSpPr>
        <p:spPr>
          <a:xfrm>
            <a:off x="24352013" y="14736875"/>
            <a:ext cx="2059779" cy="1011539"/>
          </a:xfrm>
          <a:prstGeom prst="bentConnector3">
            <a:avLst>
              <a:gd name="adj1" fmla="val 48520"/>
            </a:avLst>
          </a:prstGeom>
          <a:ln w="76200">
            <a:solidFill>
              <a:srgbClr val="9D36B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>
            <a:extLst>
              <a:ext uri="{FF2B5EF4-FFF2-40B4-BE49-F238E27FC236}">
                <a16:creationId xmlns:a16="http://schemas.microsoft.com/office/drawing/2014/main" id="{29B7156C-8ED9-157A-E8CB-7162EEA74A1E}"/>
              </a:ext>
            </a:extLst>
          </p:cNvPr>
          <p:cNvCxnSpPr>
            <a:cxnSpLocks/>
          </p:cNvCxnSpPr>
          <p:nvPr/>
        </p:nvCxnSpPr>
        <p:spPr>
          <a:xfrm>
            <a:off x="24218663" y="14736875"/>
            <a:ext cx="2222181" cy="2074963"/>
          </a:xfrm>
          <a:prstGeom prst="bentConnector3">
            <a:avLst>
              <a:gd name="adj1" fmla="val 50000"/>
            </a:avLst>
          </a:prstGeom>
          <a:ln w="76200">
            <a:solidFill>
              <a:srgbClr val="9D36B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FED92B39-3FC2-07C0-D3FF-137229182FB4}"/>
              </a:ext>
            </a:extLst>
          </p:cNvPr>
          <p:cNvSpPr txBox="1"/>
          <p:nvPr/>
        </p:nvSpPr>
        <p:spPr>
          <a:xfrm>
            <a:off x="963928" y="5705716"/>
            <a:ext cx="21190678" cy="7444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5400" kern="0" dirty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 </a:t>
            </a: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is the magic behind </a:t>
            </a:r>
            <a:r>
              <a:rPr lang="en-US" sz="5400" kern="0" dirty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</a:t>
            </a:r>
            <a:r>
              <a:rPr lang="en-US" sz="5400" kern="0" dirty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5400" kern="0" dirty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copy</a:t>
            </a:r>
            <a:endParaRPr lang="en-US" sz="5400" dirty="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Warning: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Not type-save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Operates in bytes not elements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Explicitly specified copy direction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Asynchronous errors are easy to miss</a:t>
            </a:r>
          </a:p>
        </p:txBody>
      </p:sp>
      <p:cxnSp>
        <p:nvCxnSpPr>
          <p:cNvPr id="2" name="Elbow Connector 1">
            <a:extLst>
              <a:ext uri="{FF2B5EF4-FFF2-40B4-BE49-F238E27FC236}">
                <a16:creationId xmlns:a16="http://schemas.microsoft.com/office/drawing/2014/main" id="{FE27A72E-AE2C-2097-92DE-86B3C1220B08}"/>
              </a:ext>
            </a:extLst>
          </p:cNvPr>
          <p:cNvCxnSpPr>
            <a:cxnSpLocks/>
          </p:cNvCxnSpPr>
          <p:nvPr/>
        </p:nvCxnSpPr>
        <p:spPr>
          <a:xfrm>
            <a:off x="24206753" y="14736875"/>
            <a:ext cx="2246334" cy="3016112"/>
          </a:xfrm>
          <a:prstGeom prst="bentConnector3">
            <a:avLst>
              <a:gd name="adj1" fmla="val 50000"/>
            </a:avLst>
          </a:prstGeom>
          <a:ln w="76200">
            <a:solidFill>
              <a:srgbClr val="9D36B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885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23AF8F-FDAD-A2FE-C7D2-A7F86F8E52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9844B7-5EA6-09B5-EDB3-B53FFF068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Errors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B761C-2310-7ADE-CB83-789BFECF3D97}"/>
              </a:ext>
            </a:extLst>
          </p:cNvPr>
          <p:cNvSpPr txBox="1"/>
          <p:nvPr/>
        </p:nvSpPr>
        <p:spPr>
          <a:xfrm>
            <a:off x="22321225" y="8816675"/>
            <a:ext cx="9786938" cy="801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</a:pP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cudaError_t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void*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const void*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src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count,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cudaMemcpyKind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kind</a:t>
            </a: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37CEE2B-927C-B790-6C78-01A3C4C4001F}"/>
              </a:ext>
            </a:extLst>
          </p:cNvPr>
          <p:cNvSpPr txBox="1"/>
          <p:nvPr/>
        </p:nvSpPr>
        <p:spPr>
          <a:xfrm>
            <a:off x="8292532" y="4638560"/>
            <a:ext cx="19990935" cy="2458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What kind of error does </a:t>
            </a:r>
            <a:r>
              <a:rPr lang="en-US" sz="5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5400" kern="0" dirty="0">
                <a:solidFill>
                  <a:schemeClr val="bg1"/>
                </a:solidFill>
                <a:effectLst/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 return?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 dirty="0">
                <a:solidFill>
                  <a:schemeClr val="bg1"/>
                </a:solidFill>
                <a:latin typeface="NVIDIA Sans" panose="020B0503020203020204" pitchFamily="34" charset="0"/>
                <a:ea typeface="Roboto Mono" pitchFamily="49" charset="0"/>
                <a:cs typeface="NVIDIA Sans" panose="020B0503020203020204" pitchFamily="34" charset="0"/>
              </a:rPr>
              <a:t>The error can be caused any prior asynchronous operation</a:t>
            </a:r>
            <a:endParaRPr lang="en-US" sz="5400" dirty="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7" name="Picture 6" descr="A diagram of a system&#10;&#10;Description automatically generated">
            <a:extLst>
              <a:ext uri="{FF2B5EF4-FFF2-40B4-BE49-F238E27FC236}">
                <a16:creationId xmlns:a16="http://schemas.microsoft.com/office/drawing/2014/main" id="{C4B80B60-A3C4-FE19-B5A4-63B26C31B2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9220884"/>
            <a:ext cx="17571799" cy="7209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681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D7249-59FD-4E9C-9B6F-0052932374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017ABE7-78D3-8CEA-ADE1-0B3D057C1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480C87-AFC2-A499-79F0-561CDF1B7391}"/>
              </a:ext>
            </a:extLst>
          </p:cNvPr>
          <p:cNvSpPr txBox="1"/>
          <p:nvPr/>
        </p:nvSpPr>
        <p:spPr>
          <a:xfrm>
            <a:off x="1798320" y="3340305"/>
            <a:ext cx="27828240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 this setup, </a:t>
            </a:r>
            <a:r>
              <a:rPr lang="en-US" sz="60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wouldn’t give us any speedup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All the submitted work </a:t>
            </a:r>
            <a:r>
              <a:rPr lang="en-US" sz="6000" b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is ordered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on GPU</a:t>
            </a:r>
          </a:p>
        </p:txBody>
      </p:sp>
      <p:pic>
        <p:nvPicPr>
          <p:cNvPr id="5" name="Picture 4" descr="A diagram of a diagram&#10;&#10;Description automatically generated">
            <a:extLst>
              <a:ext uri="{FF2B5EF4-FFF2-40B4-BE49-F238E27FC236}">
                <a16:creationId xmlns:a16="http://schemas.microsoft.com/office/drawing/2014/main" id="{7386F9C6-6C9A-1C8D-A7FE-AF647160E6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9440" y="6061563"/>
            <a:ext cx="28973573" cy="143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48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89E314-1F78-9D10-1550-CF5158687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9B7143-A10A-5690-8AD6-C09AC5BD5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DB0BB1-8070-6161-1649-D2B7A8DAAC19}"/>
              </a:ext>
            </a:extLst>
          </p:cNvPr>
          <p:cNvSpPr txBox="1"/>
          <p:nvPr/>
        </p:nvSpPr>
        <p:spPr>
          <a:xfrm>
            <a:off x="1798320" y="2927453"/>
            <a:ext cx="27828240" cy="27212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This ordering of operations on GPU is called </a:t>
            </a:r>
            <a:r>
              <a:rPr lang="en-US" sz="6000" b="1" err="1">
                <a:solidFill>
                  <a:srgbClr val="2F9E44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cudaStream</a:t>
            </a:r>
            <a:endParaRPr lang="en-US" sz="6000" b="1">
              <a:solidFill>
                <a:srgbClr val="2F9E44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When you don’t specify a stream, default one is used</a:t>
            </a:r>
          </a:p>
        </p:txBody>
      </p:sp>
      <p:pic>
        <p:nvPicPr>
          <p:cNvPr id="5" name="Picture 4" descr="A diagram of a software development&#10;&#10;Description automatically generated">
            <a:extLst>
              <a:ext uri="{FF2B5EF4-FFF2-40B4-BE49-F238E27FC236}">
                <a16:creationId xmlns:a16="http://schemas.microsoft.com/office/drawing/2014/main" id="{60535475-E1C8-B2EC-C60F-07A2B3939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747" y="6061563"/>
            <a:ext cx="31523028" cy="14328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39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5287AD-9C6E-9F8F-18B7-8CC8583B64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26CEA3-88EA-8A6A-F640-1FC47595A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BBE1BD-4B1B-B148-8823-75FF265C2F1C}"/>
              </a:ext>
            </a:extLst>
          </p:cNvPr>
          <p:cNvSpPr txBox="1"/>
          <p:nvPr/>
        </p:nvSpPr>
        <p:spPr>
          <a:xfrm>
            <a:off x="2010240" y="3012084"/>
            <a:ext cx="14117955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We can have more than one stream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Operations on different streams can be executed concurrently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9D8E65DF-7BF5-D3D2-7067-72B9E1639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1407" y="4758266"/>
            <a:ext cx="31292800" cy="1507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68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2C333-424D-66FF-D39E-E396D8A48D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CFCB38-DB7E-D5AB-5523-0CAF92B74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Operations on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DB84EA-5017-C95C-7799-C10CF039ED3C}"/>
              </a:ext>
            </a:extLst>
          </p:cNvPr>
          <p:cNvSpPr txBox="1"/>
          <p:nvPr/>
        </p:nvSpPr>
        <p:spPr>
          <a:xfrm>
            <a:off x="2514600" y="9282590"/>
            <a:ext cx="11715750" cy="20088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13ADBE-B488-BB4F-9CF8-0D3A0DF2D52B}"/>
              </a:ext>
            </a:extLst>
          </p:cNvPr>
          <p:cNvSpPr txBox="1"/>
          <p:nvPr/>
        </p:nvSpPr>
        <p:spPr>
          <a:xfrm>
            <a:off x="11234737" y="5091085"/>
            <a:ext cx="14106525" cy="993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0F36CC1-B8D0-F5DD-0806-098D56286BB0}"/>
              </a:ext>
            </a:extLst>
          </p:cNvPr>
          <p:cNvSpPr txBox="1"/>
          <p:nvPr/>
        </p:nvSpPr>
        <p:spPr>
          <a:xfrm>
            <a:off x="2514599" y="7552730"/>
            <a:ext cx="11715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err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ⅠConstruction</a:t>
            </a:r>
            <a:endParaRPr lang="en-US" sz="66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10551C4-22BB-4443-3469-2DB73F2DCF6D}"/>
              </a:ext>
            </a:extLst>
          </p:cNvPr>
          <p:cNvSpPr txBox="1"/>
          <p:nvPr/>
        </p:nvSpPr>
        <p:spPr>
          <a:xfrm>
            <a:off x="21383625" y="9282590"/>
            <a:ext cx="11715750" cy="2008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cudaStreamDestroy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cudaStreamDestroy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753DB5-8829-48EC-91DF-BFD612B765AE}"/>
              </a:ext>
            </a:extLst>
          </p:cNvPr>
          <p:cNvSpPr txBox="1"/>
          <p:nvPr/>
        </p:nvSpPr>
        <p:spPr>
          <a:xfrm>
            <a:off x="21383624" y="7552730"/>
            <a:ext cx="11715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err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ⅡDestruction</a:t>
            </a:r>
            <a:endParaRPr lang="en-US" sz="66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62F0EEA-ACBA-982E-995B-ABF454690460}"/>
              </a:ext>
            </a:extLst>
          </p:cNvPr>
          <p:cNvSpPr txBox="1"/>
          <p:nvPr/>
        </p:nvSpPr>
        <p:spPr>
          <a:xfrm>
            <a:off x="2514599" y="15111622"/>
            <a:ext cx="13173075" cy="2008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54F5863-C979-779B-5FF0-6AB6033494F1}"/>
              </a:ext>
            </a:extLst>
          </p:cNvPr>
          <p:cNvSpPr txBox="1"/>
          <p:nvPr/>
        </p:nvSpPr>
        <p:spPr>
          <a:xfrm>
            <a:off x="2514599" y="13381762"/>
            <a:ext cx="117157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err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ⅢSynchronization</a:t>
            </a:r>
            <a:endParaRPr lang="en-US" sz="66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CB88677-3243-35F8-BBAC-E89E8F952764}"/>
              </a:ext>
            </a:extLst>
          </p:cNvPr>
          <p:cNvSpPr txBox="1"/>
          <p:nvPr/>
        </p:nvSpPr>
        <p:spPr>
          <a:xfrm>
            <a:off x="16287748" y="15111622"/>
            <a:ext cx="19288127" cy="20202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Waits until all preceding commands in the stream have completed</a:t>
            </a:r>
          </a:p>
          <a:p>
            <a:pPr marL="685800" indent="-6858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More lightweight compared to synchronizing the entire GPU</a:t>
            </a:r>
          </a:p>
        </p:txBody>
      </p:sp>
    </p:spTree>
    <p:extLst>
      <p:ext uri="{BB962C8B-B14F-4D97-AF65-F5344CB8AC3E}">
        <p14:creationId xmlns:p14="http://schemas.microsoft.com/office/powerpoint/2010/main" val="463832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22E1D-C3BD-88C4-53F2-B8E9371DEE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46BE9ED-AE35-7D84-FC0E-589C2EC64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Usage of CUDA Streams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2EE742-9FE9-3788-8E38-ED8FF4BA1462}"/>
              </a:ext>
            </a:extLst>
          </p:cNvPr>
          <p:cNvSpPr txBox="1"/>
          <p:nvPr/>
        </p:nvSpPr>
        <p:spPr>
          <a:xfrm>
            <a:off x="892112" y="12697274"/>
            <a:ext cx="22052862" cy="6197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Majority of asynchronous CUDA libraries accept </a:t>
            </a:r>
            <a:r>
              <a:rPr lang="en-US" sz="5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endParaRPr lang="en-US" sz="5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The idea is that you’ll likely want to overlap their API with: 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memory transfers,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host-side compute or IO,</a:t>
            </a:r>
          </a:p>
          <a:p>
            <a:pPr marL="1314450" lvl="1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or even another device-side compute!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2511077-8C0D-F2C8-E225-E8BE40E8CF84}"/>
              </a:ext>
            </a:extLst>
          </p:cNvPr>
          <p:cNvGrpSpPr/>
          <p:nvPr/>
        </p:nvGrpSpPr>
        <p:grpSpPr>
          <a:xfrm>
            <a:off x="1786989" y="3598895"/>
            <a:ext cx="8842911" cy="6688105"/>
            <a:chOff x="1444089" y="3598895"/>
            <a:chExt cx="8842911" cy="668810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70C8A0D-2456-1510-743D-B0CBCD32C339}"/>
                </a:ext>
              </a:extLst>
            </p:cNvPr>
            <p:cNvSpPr txBox="1"/>
            <p:nvPr/>
          </p:nvSpPr>
          <p:spPr>
            <a:xfrm>
              <a:off x="1444089" y="4777800"/>
              <a:ext cx="8842911" cy="55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/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cudaError_t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</a:p>
            <a:p>
              <a:pPr marL="0" marR="0"/>
              <a:r>
                <a:rPr lang="en-US" sz="4400" kern="0" err="1">
                  <a:solidFill>
                    <a:srgbClr val="795E26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cudaMemcpyAsync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(</a:t>
              </a:r>
              <a:endPara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void*         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dst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, 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const void*   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src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, 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size_t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      count, 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cudaMemcpyKind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kind,</a:t>
              </a:r>
            </a:p>
            <a:p>
              <a:pPr marL="0" marR="0"/>
              <a:r>
                <a:rPr lang="en-US" sz="4400" kern="0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cudaStream_t</a:t>
              </a:r>
              <a:r>
                <a:rPr lang="en-US" sz="4400" kern="0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  <a:r>
                <a:rPr lang="en-US" sz="4400" kern="0">
                  <a:solidFill>
                    <a:srgbClr val="001080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stream </a:t>
              </a:r>
              <a:r>
                <a:rPr lang="en-US" sz="4400" kern="0">
                  <a:solidFill>
                    <a:schemeClr val="bg1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= 0</a:t>
              </a: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);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69D9922-80D6-E65F-3918-C712B7612158}"/>
                </a:ext>
              </a:extLst>
            </p:cNvPr>
            <p:cNvSpPr txBox="1"/>
            <p:nvPr/>
          </p:nvSpPr>
          <p:spPr>
            <a:xfrm>
              <a:off x="1444089" y="3598895"/>
              <a:ext cx="88429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CUDA Runtime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78B4ECB-8D60-D900-2982-5B89798BBE0C}"/>
              </a:ext>
            </a:extLst>
          </p:cNvPr>
          <p:cNvGrpSpPr/>
          <p:nvPr/>
        </p:nvGrpSpPr>
        <p:grpSpPr>
          <a:xfrm>
            <a:off x="11385045" y="3598894"/>
            <a:ext cx="11084333" cy="6688106"/>
            <a:chOff x="11918543" y="3598894"/>
            <a:chExt cx="11084333" cy="6688106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8A205C76-4FD3-7251-3CD3-26EEEF97640B}"/>
                </a:ext>
              </a:extLst>
            </p:cNvPr>
            <p:cNvSpPr txBox="1"/>
            <p:nvPr/>
          </p:nvSpPr>
          <p:spPr>
            <a:xfrm>
              <a:off x="11918544" y="4777800"/>
              <a:ext cx="11084332" cy="55092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/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cudaError_t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</a:p>
            <a:p>
              <a:pPr marL="0" marR="0"/>
              <a:r>
                <a:rPr lang="en-US" sz="4400" kern="0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cub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::</a:t>
              </a:r>
              <a:r>
                <a:rPr lang="en-US" sz="4400" kern="0" err="1">
                  <a:solidFill>
                    <a:srgbClr val="267F99"/>
                  </a:solidFill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DeviceTransform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::</a:t>
              </a:r>
              <a:r>
                <a:rPr lang="en-US" sz="4400" kern="0">
                  <a:solidFill>
                    <a:srgbClr val="795E26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Transform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(</a:t>
              </a:r>
              <a:endPara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IteratorIn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	  input, 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IteratorOut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output,</a:t>
              </a: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int     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num_items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,</a:t>
              </a: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TransformOp</a:t>
              </a:r>
              <a:r>
                <a:rPr lang="en-US" sz="4400" kern="0">
                  <a:solidFill>
                    <a:schemeClr val="accent5"/>
                  </a:solidFill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	   	op,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cudaStream_t</a:t>
              </a:r>
              <a:r>
                <a:rPr lang="en-US" sz="4400" kern="0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  <a:r>
                <a:rPr lang="en-US" sz="4400" kern="0">
                  <a:solidFill>
                    <a:srgbClr val="001080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stream </a:t>
              </a:r>
              <a:r>
                <a:rPr lang="en-US" sz="4400" kern="0">
                  <a:solidFill>
                    <a:schemeClr val="bg1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= 0</a:t>
              </a: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);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0C2811-1ADE-CB36-79E4-9E57A9AADE24}"/>
                </a:ext>
              </a:extLst>
            </p:cNvPr>
            <p:cNvSpPr txBox="1"/>
            <p:nvPr/>
          </p:nvSpPr>
          <p:spPr>
            <a:xfrm>
              <a:off x="11918543" y="3598894"/>
              <a:ext cx="1108433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CUB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094813DB-2C74-FE57-76F1-724878E08BED}"/>
              </a:ext>
            </a:extLst>
          </p:cNvPr>
          <p:cNvGrpSpPr/>
          <p:nvPr/>
        </p:nvGrpSpPr>
        <p:grpSpPr>
          <a:xfrm>
            <a:off x="23146884" y="3598894"/>
            <a:ext cx="12537004" cy="7365216"/>
            <a:chOff x="23969939" y="3598893"/>
            <a:chExt cx="12537004" cy="7365216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B48DD58-A382-F9B8-1914-6740E2CB9953}"/>
                </a:ext>
              </a:extLst>
            </p:cNvPr>
            <p:cNvSpPr txBox="1"/>
            <p:nvPr/>
          </p:nvSpPr>
          <p:spPr>
            <a:xfrm>
              <a:off x="23969939" y="4777800"/>
              <a:ext cx="12537004" cy="618630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/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cublasStatus_t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</a:p>
            <a:p>
              <a:pPr marL="0" marR="0"/>
              <a:r>
                <a:rPr lang="en-US" sz="4400" kern="0" err="1">
                  <a:solidFill>
                    <a:srgbClr val="795E26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cublasLtMatmul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(</a:t>
              </a:r>
              <a:endPara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cublasLtHandle_t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 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lightHandle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,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cublasLtMatmulDesc_t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</a:t>
              </a:r>
              <a:r>
                <a:rPr lang="en-US" sz="4400" kern="0" err="1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computeDesc</a:t>
              </a:r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,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const void                *alpha,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const void                    *A,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...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  <a:p>
              <a:pPr marL="0" marR="0"/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</a:t>
              </a:r>
              <a:r>
                <a:rPr lang="en-US" sz="4400" kern="0" err="1">
                  <a:solidFill>
                    <a:srgbClr val="267F99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cudaStream_t</a:t>
              </a:r>
              <a:r>
                <a:rPr lang="en-US" sz="4400" kern="0">
                  <a:solidFill>
                    <a:srgbClr val="3B3B3B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              </a:t>
              </a:r>
              <a:r>
                <a:rPr lang="en-US" sz="4400" kern="0">
                  <a:solidFill>
                    <a:srgbClr val="001080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stream</a:t>
              </a:r>
            </a:p>
            <a:p>
              <a:pPr marL="0" marR="0"/>
              <a:r>
                <a:rPr lang="en-US" sz="4400" kern="0">
                  <a:solidFill>
                    <a:schemeClr val="accent5"/>
                  </a:solidFill>
                  <a:effectLst/>
                  <a:latin typeface="Roboto Mono" pitchFamily="49" charset="0"/>
                  <a:ea typeface="Roboto Mono" pitchFamily="49" charset="0"/>
                  <a:cs typeface="Menlo" panose="020B0609030804020204" pitchFamily="49" charset="0"/>
                </a:rPr>
                <a:t>);</a:t>
              </a:r>
              <a:endPara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FCF1E76-67F3-ED08-B82E-AF5D71C9D5A3}"/>
                </a:ext>
              </a:extLst>
            </p:cNvPr>
            <p:cNvSpPr txBox="1"/>
            <p:nvPr/>
          </p:nvSpPr>
          <p:spPr>
            <a:xfrm>
              <a:off x="24047579" y="3598893"/>
              <a:ext cx="1245936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err="1">
                  <a:solidFill>
                    <a:schemeClr val="bg1"/>
                  </a:solidFill>
                  <a:latin typeface="NVIDIA Sans" panose="020B0503020203020204" pitchFamily="34" charset="0"/>
                  <a:cs typeface="NVIDIA Sans" panose="020B0503020203020204" pitchFamily="34" charset="0"/>
                </a:rPr>
                <a:t>cuBLAS</a:t>
              </a:r>
              <a:endPara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262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7050D-2B9B-F92C-43B7-877E3E5128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A5C932A-604B-5651-9D51-96818B20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9674F99-5AF8-BC23-77CD-709C0BBA331F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 dirty="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38D2310-2E5C-B88B-7885-1C7036619949}"/>
              </a:ext>
            </a:extLst>
          </p:cNvPr>
          <p:cNvCxnSpPr/>
          <p:nvPr/>
        </p:nvCxnSpPr>
        <p:spPr>
          <a:xfrm>
            <a:off x="15697200" y="3962698"/>
            <a:ext cx="0" cy="228570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C87F2506-28E3-1AE2-DC4F-2B445D0096AF}"/>
              </a:ext>
            </a:extLst>
          </p:cNvPr>
          <p:cNvSpPr txBox="1"/>
          <p:nvPr/>
        </p:nvSpPr>
        <p:spPr>
          <a:xfrm>
            <a:off x="16750007" y="4643884"/>
            <a:ext cx="112389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Create copy and compute streams</a:t>
            </a:r>
          </a:p>
        </p:txBody>
      </p:sp>
    </p:spTree>
    <p:extLst>
      <p:ext uri="{BB962C8B-B14F-4D97-AF65-F5344CB8AC3E}">
        <p14:creationId xmlns:p14="http://schemas.microsoft.com/office/powerpoint/2010/main" val="3366543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649073-C878-D979-8AF8-2230FA56D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9AF10C-A29E-FD01-7052-4650B23475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Idle Resources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0FFA89-71EE-6AD5-556F-DEABD5790799}"/>
              </a:ext>
            </a:extLst>
          </p:cNvPr>
          <p:cNvSpPr txBox="1"/>
          <p:nvPr/>
        </p:nvSpPr>
        <p:spPr>
          <a:xfrm>
            <a:off x="2514601" y="4347674"/>
            <a:ext cx="31546799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Under the hood, Thrust launches work on GPU and waits for it to finish (synchronous)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Writing efficient heterogeneous program means utilizing all recourses, including </a:t>
            </a:r>
            <a:r>
              <a:rPr lang="en-US" sz="6000" b="1" dirty="0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Can we find anything useful for </a:t>
            </a:r>
            <a:r>
              <a:rPr lang="en-US" sz="6000" b="1" dirty="0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to do while </a:t>
            </a:r>
            <a:r>
              <a:rPr lang="en-US" sz="6000" b="1" dirty="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is busy?</a:t>
            </a:r>
          </a:p>
        </p:txBody>
      </p:sp>
      <p:pic>
        <p:nvPicPr>
          <p:cNvPr id="17" name="Picture 16" descr="A screen shot of a computer&#10;&#10;Description automatically generated">
            <a:extLst>
              <a:ext uri="{FF2B5EF4-FFF2-40B4-BE49-F238E27FC236}">
                <a16:creationId xmlns:a16="http://schemas.microsoft.com/office/drawing/2014/main" id="{B127CB49-9C29-C63C-7F0A-AEA18318DB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630" y="10286999"/>
            <a:ext cx="27306739" cy="822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608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CC2279-2099-E2C9-F43E-D4646464D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A42236-4215-5DC9-AFB6-A715FBE8A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DF51B08-F083-4BD6-4538-0943A5417159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 dirty="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71790A-DEF5-6FE7-E3B4-0771702405B5}"/>
              </a:ext>
            </a:extLst>
          </p:cNvPr>
          <p:cNvCxnSpPr>
            <a:cxnSpLocks/>
          </p:cNvCxnSpPr>
          <p:nvPr/>
        </p:nvCxnSpPr>
        <p:spPr>
          <a:xfrm>
            <a:off x="15788640" y="8016538"/>
            <a:ext cx="0" cy="329154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0629E9F-3B6A-EADC-F16C-211AD51E6EB4}"/>
              </a:ext>
            </a:extLst>
          </p:cNvPr>
          <p:cNvSpPr txBox="1"/>
          <p:nvPr/>
        </p:nvSpPr>
        <p:spPr>
          <a:xfrm>
            <a:off x="16765247" y="8785146"/>
            <a:ext cx="159397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 device vector to host using asynchronous </a:t>
            </a:r>
            <a:r>
              <a:rPr lang="en-US" sz="5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5400" kern="0">
                <a:solidFill>
                  <a:srgbClr val="795E26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on copy stream </a:t>
            </a:r>
          </a:p>
        </p:txBody>
      </p:sp>
    </p:spTree>
    <p:extLst>
      <p:ext uri="{BB962C8B-B14F-4D97-AF65-F5344CB8AC3E}">
        <p14:creationId xmlns:p14="http://schemas.microsoft.com/office/powerpoint/2010/main" val="138324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183D1-E3B5-BC21-B888-9092AB76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C1D57F-2A9D-A67C-2D95-70FF14089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3E54CF-7385-1785-B229-0ECD6FA971C7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D456E2-E0E1-9D90-039A-C642A8ECB763}"/>
              </a:ext>
            </a:extLst>
          </p:cNvPr>
          <p:cNvCxnSpPr>
            <a:cxnSpLocks/>
          </p:cNvCxnSpPr>
          <p:nvPr/>
        </p:nvCxnSpPr>
        <p:spPr>
          <a:xfrm>
            <a:off x="20330160" y="11948458"/>
            <a:ext cx="0" cy="3291542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1CD839D-D5B8-6FF4-F645-7DB88DD13757}"/>
              </a:ext>
            </a:extLst>
          </p:cNvPr>
          <p:cNvSpPr txBox="1"/>
          <p:nvPr/>
        </p:nvSpPr>
        <p:spPr>
          <a:xfrm>
            <a:off x="21306768" y="13132564"/>
            <a:ext cx="1445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Launch CUB transform on compute stream</a:t>
            </a:r>
          </a:p>
        </p:txBody>
      </p:sp>
    </p:spTree>
    <p:extLst>
      <p:ext uri="{BB962C8B-B14F-4D97-AF65-F5344CB8AC3E}">
        <p14:creationId xmlns:p14="http://schemas.microsoft.com/office/powerpoint/2010/main" val="352480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86AAC-6841-AFA5-1B57-8219CE4ED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0B25C9-CF55-77A8-14A2-18AC29D529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2CD5EC0-7E65-C6DD-AFA3-4CFAE5C47A6B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164393F-5DC6-1458-E9A5-B77F5AB55D5F}"/>
              </a:ext>
            </a:extLst>
          </p:cNvPr>
          <p:cNvCxnSpPr>
            <a:cxnSpLocks/>
          </p:cNvCxnSpPr>
          <p:nvPr/>
        </p:nvCxnSpPr>
        <p:spPr>
          <a:xfrm>
            <a:off x="13472160" y="15931812"/>
            <a:ext cx="0" cy="113698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25B206-1FDA-9D76-D9F9-D1121C69AC5D}"/>
              </a:ext>
            </a:extLst>
          </p:cNvPr>
          <p:cNvSpPr txBox="1"/>
          <p:nvPr/>
        </p:nvSpPr>
        <p:spPr>
          <a:xfrm>
            <a:off x="14265887" y="16023252"/>
            <a:ext cx="1715898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Synchronize copy stream before reading host vector</a:t>
            </a:r>
          </a:p>
        </p:txBody>
      </p:sp>
      <p:pic>
        <p:nvPicPr>
          <p:cNvPr id="8" name="Picture 7" descr="A diagram of a computer&#10;&#10;Description automatically generated">
            <a:extLst>
              <a:ext uri="{FF2B5EF4-FFF2-40B4-BE49-F238E27FC236}">
                <a16:creationId xmlns:a16="http://schemas.microsoft.com/office/drawing/2014/main" id="{57ADA0C3-5788-C042-2A0B-CFEBCDAD82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094" y="3962698"/>
            <a:ext cx="18485306" cy="89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827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AF82A-0DC2-57BE-E114-53D9F7519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8472B0-07EE-E6A0-7E09-14FDF2F83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2A649E-2B89-F395-29E6-408B9453ECDF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F865ED1-9E23-8B6B-AEED-B84C4AE1107E}"/>
              </a:ext>
            </a:extLst>
          </p:cNvPr>
          <p:cNvCxnSpPr>
            <a:cxnSpLocks/>
          </p:cNvCxnSpPr>
          <p:nvPr/>
        </p:nvCxnSpPr>
        <p:spPr>
          <a:xfrm>
            <a:off x="14904720" y="17936647"/>
            <a:ext cx="0" cy="113698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6C421CD-CEC5-2048-24E7-DA8682823472}"/>
              </a:ext>
            </a:extLst>
          </p:cNvPr>
          <p:cNvSpPr txBox="1"/>
          <p:nvPr/>
        </p:nvSpPr>
        <p:spPr>
          <a:xfrm>
            <a:off x="15698448" y="18028087"/>
            <a:ext cx="193309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Synchronize compute stream before starting the next step</a:t>
            </a:r>
          </a:p>
        </p:txBody>
      </p:sp>
      <p:pic>
        <p:nvPicPr>
          <p:cNvPr id="2" name="Picture 1" descr="A diagram of a computer&#10;&#10;Description automatically generated">
            <a:extLst>
              <a:ext uri="{FF2B5EF4-FFF2-40B4-BE49-F238E27FC236}">
                <a16:creationId xmlns:a16="http://schemas.microsoft.com/office/drawing/2014/main" id="{19F280B2-DB8E-1719-AE70-1332B9FDE2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6094" y="3962698"/>
            <a:ext cx="18485306" cy="890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026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71B2DC-BE45-9CA0-CA77-F1AF15178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C3580A5-99A4-AE1A-62FF-C8830A7CA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61233C6-1CA4-67D4-620E-0864080C61AC}"/>
              </a:ext>
            </a:extLst>
          </p:cNvPr>
          <p:cNvSpPr txBox="1"/>
          <p:nvPr/>
        </p:nvSpPr>
        <p:spPr>
          <a:xfrm>
            <a:off x="814388" y="3962698"/>
            <a:ext cx="19330988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// ... </a:t>
            </a:r>
            <a:endParaRPr lang="en-US" sz="4400" kern="100" dirty="0">
              <a:solidFill>
                <a:schemeClr val="tx2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hprev_ptr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dprev_ptr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											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step = 0; step &lt; steps; step++)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rgbClr val="2F9E44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dprev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swap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dnext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17BC79C-86E8-4B25-0C15-7024AB47C792}"/>
              </a:ext>
            </a:extLst>
          </p:cNvPr>
          <p:cNvSpPr txBox="1"/>
          <p:nvPr/>
        </p:nvSpPr>
        <p:spPr>
          <a:xfrm>
            <a:off x="14822572" y="15954242"/>
            <a:ext cx="2103834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This code has a </a:t>
            </a:r>
            <a:r>
              <a:rPr lang="en-US" sz="6000" dirty="0">
                <a:solidFill>
                  <a:srgbClr val="FF0000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data race</a:t>
            </a: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!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Different streams execute their operations out of order</a:t>
            </a:r>
          </a:p>
        </p:txBody>
      </p:sp>
      <p:pic>
        <p:nvPicPr>
          <p:cNvPr id="9" name="Picture 8" descr="A screen shot of a computer&#10;&#10;Description automatically generated">
            <a:extLst>
              <a:ext uri="{FF2B5EF4-FFF2-40B4-BE49-F238E27FC236}">
                <a16:creationId xmlns:a16="http://schemas.microsoft.com/office/drawing/2014/main" id="{F0C35BC4-CD15-6FCE-B80D-736C6E2447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7490" y="4865475"/>
            <a:ext cx="22468510" cy="76789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15ECF80-9EA4-1272-93CE-B15B943180E2}"/>
              </a:ext>
            </a:extLst>
          </p:cNvPr>
          <p:cNvSpPr txBox="1"/>
          <p:nvPr/>
        </p:nvSpPr>
        <p:spPr>
          <a:xfrm>
            <a:off x="21666886" y="13317943"/>
            <a:ext cx="2952245" cy="31547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99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⚠</a:t>
            </a:r>
            <a:endParaRPr lang="en-US" sz="11500" dirty="0"/>
          </a:p>
        </p:txBody>
      </p:sp>
    </p:spTree>
    <p:extLst>
      <p:ext uri="{BB962C8B-B14F-4D97-AF65-F5344CB8AC3E}">
        <p14:creationId xmlns:p14="http://schemas.microsoft.com/office/powerpoint/2010/main" val="50009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344B99-6851-0170-EC67-7A5444A58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7670709-39F3-64E7-4DE0-2F61B2F302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560D14-9AF7-61F2-DF89-DA1536843F98}"/>
              </a:ext>
            </a:extLst>
          </p:cNvPr>
          <p:cNvSpPr txBox="1"/>
          <p:nvPr/>
        </p:nvSpPr>
        <p:spPr>
          <a:xfrm>
            <a:off x="3121818" y="4334173"/>
            <a:ext cx="30332363" cy="5509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b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</a:rPr>
              <a:t>thrust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::</a:t>
            </a:r>
            <a:r>
              <a:rPr lang="en-US" sz="4400" b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copy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d_prev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</a:t>
            </a:r>
            <a:r>
              <a:rPr lang="en-US" sz="4400" b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begin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(), 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d_prev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</a:t>
            </a:r>
            <a:r>
              <a:rPr lang="en-US" sz="4400" b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end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(), </a:t>
            </a:r>
            <a:r>
              <a:rPr lang="en-US" sz="4400" b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</a:rPr>
              <a:t>d_buffer</a:t>
            </a:r>
            <a:r>
              <a:rPr lang="en-US" sz="4400" b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.</a:t>
            </a:r>
            <a:r>
              <a:rPr lang="en-US" sz="4400" b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</a:rPr>
              <a:t>begin</a:t>
            </a:r>
            <a:r>
              <a:rPr lang="en-US" sz="4400" b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</a:rPr>
              <a:t>());</a:t>
            </a:r>
          </a:p>
          <a:p>
            <a:pPr marL="0" marR="0"/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_ptr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</a:t>
            </a:r>
            <a:r>
              <a:rPr lang="en-US" sz="4400" kern="0" err="1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bytes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(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int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step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step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steps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step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simulate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(width, height,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err="1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swap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AFA6E2-AB71-212B-1C84-3CD14CBB3FFE}"/>
              </a:ext>
            </a:extLst>
          </p:cNvPr>
          <p:cNvSpPr txBox="1"/>
          <p:nvPr/>
        </p:nvSpPr>
        <p:spPr>
          <a:xfrm>
            <a:off x="7772399" y="14334113"/>
            <a:ext cx="2103119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Most problems can be solved with another level of indirection</a:t>
            </a:r>
          </a:p>
          <a:p>
            <a:pPr marL="857250" indent="-857250"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Let’s: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Allocate a device buffer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 </a:t>
            </a:r>
            <a:r>
              <a:rPr lang="en-US" sz="5400" err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dprev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into it in compute stream</a:t>
            </a:r>
          </a:p>
          <a:p>
            <a:pPr marL="1314450" lvl="1" indent="-857250">
              <a:buFont typeface="Arial" panose="020B0604020202020204" pitchFamily="34" charset="0"/>
              <a:buChar char="•"/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Start asynchronous copy from this buffer to </a:t>
            </a:r>
            <a:r>
              <a:rPr lang="en-US" sz="5400" err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hprev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318704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0505F3-B858-0FB0-D129-24E58ECA7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C431F66-DB89-670E-792A-402E15D80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Evaluating D2D Copy Overhead</a:t>
            </a:r>
          </a:p>
        </p:txBody>
      </p:sp>
      <p:pic>
        <p:nvPicPr>
          <p:cNvPr id="5" name="Picture 4" descr="A diagram of a computer&#10;&#10;Description automatically generated">
            <a:extLst>
              <a:ext uri="{FF2B5EF4-FFF2-40B4-BE49-F238E27FC236}">
                <a16:creationId xmlns:a16="http://schemas.microsoft.com/office/drawing/2014/main" id="{DD2DA787-8FC3-167C-EA16-2F06A4AF5B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3457" y="4032250"/>
            <a:ext cx="24969085" cy="1562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515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76487-2A20-46F0-EAB5-2BAC755C0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351C59D-D99A-A96C-7936-10D2EA57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1395D18-FEC7-4D48-78C8-4E9918EC40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15 minutes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549A6D-A003-8998-2480-C89E0EE1873D}"/>
              </a:ext>
            </a:extLst>
          </p:cNvPr>
          <p:cNvSpPr txBox="1"/>
          <p:nvPr/>
        </p:nvSpPr>
        <p:spPr>
          <a:xfrm>
            <a:off x="1867812" y="4251781"/>
            <a:ext cx="21300017" cy="4507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Use</a:t>
            </a:r>
            <a:r>
              <a:rPr lang="en-US" sz="6600"/>
              <a:t> </a:t>
            </a:r>
            <a:r>
              <a:rPr lang="en-US" sz="66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6600"/>
              <a:t> </a:t>
            </a: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instead of </a:t>
            </a:r>
            <a:r>
              <a:rPr lang="en-US" sz="6600" kern="0">
                <a:solidFill>
                  <a:srgbClr val="267F99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thrust</a:t>
            </a:r>
            <a:r>
              <a:rPr lang="en-US" sz="6600" kern="0">
                <a:solidFill>
                  <a:srgbClr val="3B3B3B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::</a:t>
            </a:r>
            <a:r>
              <a:rPr lang="en-US" sz="6600" kern="0">
                <a:solidFill>
                  <a:srgbClr val="795E26"/>
                </a:solidFill>
                <a:effectLst/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copy</a:t>
            </a:r>
            <a:endParaRPr lang="en-US" sz="66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Put compute and async copy on different streams</a:t>
            </a: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Profile resulting code with Nsight Systems</a:t>
            </a:r>
            <a:endParaRPr lang="en-US" sz="6600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E89F4-FF0C-D0A6-DF9D-B60C85394B7C}"/>
              </a:ext>
            </a:extLst>
          </p:cNvPr>
          <p:cNvSpPr txBox="1"/>
          <p:nvPr/>
        </p:nvSpPr>
        <p:spPr>
          <a:xfrm>
            <a:off x="5901065" y="18448886"/>
            <a:ext cx="247738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02.03-Streams/02.03.02-Exercise-Async-Copy.ipynb</a:t>
            </a:r>
          </a:p>
        </p:txBody>
      </p:sp>
      <p:pic>
        <p:nvPicPr>
          <p:cNvPr id="6" name="Picture 5" descr="A diagram of a computer&#10;&#10;Description automatically generated">
            <a:extLst>
              <a:ext uri="{FF2B5EF4-FFF2-40B4-BE49-F238E27FC236}">
                <a16:creationId xmlns:a16="http://schemas.microsoft.com/office/drawing/2014/main" id="{A0B128CC-10E4-39CA-569E-930416145E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363" y="7488137"/>
            <a:ext cx="22008002" cy="1059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19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90C47E-57A3-3C9F-7B4F-4EFA260D6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6179747-44E6-40F4-E819-74A66F814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DF6E5DA-9005-619F-5DF1-81670EA6D15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4F631-34BB-A096-69F4-1FDB9CDF9E73}"/>
              </a:ext>
            </a:extLst>
          </p:cNvPr>
          <p:cNvSpPr txBox="1"/>
          <p:nvPr/>
        </p:nvSpPr>
        <p:spPr>
          <a:xfrm>
            <a:off x="2514600" y="3858768"/>
            <a:ext cx="27889201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&amp;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host_vector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* width);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thrust::copy(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d_prev.end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d_buffer.begin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0;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&lt;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D76D429-7F3F-3A1B-6331-08761BF8A070}"/>
              </a:ext>
            </a:extLst>
          </p:cNvPr>
          <p:cNvCxnSpPr>
            <a:cxnSpLocks/>
          </p:cNvCxnSpPr>
          <p:nvPr/>
        </p:nvCxnSpPr>
        <p:spPr>
          <a:xfrm>
            <a:off x="19872960" y="3895344"/>
            <a:ext cx="0" cy="230774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CC7BC31-0048-7535-AFCA-53011179F491}"/>
              </a:ext>
            </a:extLst>
          </p:cNvPr>
          <p:cNvSpPr txBox="1"/>
          <p:nvPr/>
        </p:nvSpPr>
        <p:spPr>
          <a:xfrm>
            <a:off x="20849568" y="4587553"/>
            <a:ext cx="144548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Create compute and copy streams</a:t>
            </a:r>
          </a:p>
        </p:txBody>
      </p:sp>
    </p:spTree>
    <p:extLst>
      <p:ext uri="{BB962C8B-B14F-4D97-AF65-F5344CB8AC3E}">
        <p14:creationId xmlns:p14="http://schemas.microsoft.com/office/powerpoint/2010/main" val="2922189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F6E4C5-D373-B444-66F9-DD8D37FA13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504A8FE-9842-4259-9052-83221E97E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876B23F-F6B5-2AB7-0F9A-E092EC49990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69AD27-0876-98A0-9E29-33FB18D97F83}"/>
              </a:ext>
            </a:extLst>
          </p:cNvPr>
          <p:cNvSpPr txBox="1"/>
          <p:nvPr/>
        </p:nvSpPr>
        <p:spPr>
          <a:xfrm>
            <a:off x="2514600" y="3858768"/>
            <a:ext cx="27889201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host_vector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* width);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rgbClr val="795E26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copy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end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d_buffer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0;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&lt;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DD9F29-FA9F-5D32-5C31-591879BF1434}"/>
              </a:ext>
            </a:extLst>
          </p:cNvPr>
          <p:cNvCxnSpPr>
            <a:cxnSpLocks/>
          </p:cNvCxnSpPr>
          <p:nvPr/>
        </p:nvCxnSpPr>
        <p:spPr>
          <a:xfrm>
            <a:off x="24455291" y="7571497"/>
            <a:ext cx="0" cy="1350083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E57C53-2814-745F-6C84-5A2CFC077201}"/>
              </a:ext>
            </a:extLst>
          </p:cNvPr>
          <p:cNvSpPr txBox="1"/>
          <p:nvPr/>
        </p:nvSpPr>
        <p:spPr>
          <a:xfrm>
            <a:off x="25325199" y="7369375"/>
            <a:ext cx="94430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Synchronously copy into the staging buffer</a:t>
            </a:r>
          </a:p>
        </p:txBody>
      </p:sp>
    </p:spTree>
    <p:extLst>
      <p:ext uri="{BB962C8B-B14F-4D97-AF65-F5344CB8AC3E}">
        <p14:creationId xmlns:p14="http://schemas.microsoft.com/office/powerpoint/2010/main" val="410010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55B9CD-D503-8916-CFD9-D17293B882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9CE178-E05B-60CE-E07E-6B7B0999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Data Dependency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169AF0-A57E-5B5B-00BE-51912EE226B1}"/>
              </a:ext>
            </a:extLst>
          </p:cNvPr>
          <p:cNvSpPr txBox="1"/>
          <p:nvPr/>
        </p:nvSpPr>
        <p:spPr>
          <a:xfrm>
            <a:off x="13337839" y="3238501"/>
            <a:ext cx="21809412" cy="5491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Write step reads host copy of previous state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Compute step reads device copy of previous state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So, there’s no dependency between the two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Meaning that </a:t>
            </a:r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can spend time writing results on disk</a:t>
            </a:r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4AFB2A23-D0B1-06CB-089C-E393FEF545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749" y="7861212"/>
            <a:ext cx="21802789" cy="117379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17E79E-5A3A-6060-4D5B-AB0DDF0E25F7}"/>
              </a:ext>
            </a:extLst>
          </p:cNvPr>
          <p:cNvSpPr txBox="1"/>
          <p:nvPr/>
        </p:nvSpPr>
        <p:spPr>
          <a:xfrm>
            <a:off x="25720340" y="11844253"/>
            <a:ext cx="9426911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But that’d require splitting Thrust call into launch and wait</a:t>
            </a:r>
          </a:p>
        </p:txBody>
      </p:sp>
    </p:spTree>
    <p:extLst>
      <p:ext uri="{BB962C8B-B14F-4D97-AF65-F5344CB8AC3E}">
        <p14:creationId xmlns:p14="http://schemas.microsoft.com/office/powerpoint/2010/main" val="2802874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320E8-AD09-1FC2-38CD-757FA04D2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34857E3-1C3D-7945-5435-39B07E5B0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7FA506-32DD-C3BD-DC9A-E3050403A5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200AB6-223D-6F12-A6BE-46AD842A0E0D}"/>
              </a:ext>
            </a:extLst>
          </p:cNvPr>
          <p:cNvSpPr txBox="1"/>
          <p:nvPr/>
        </p:nvSpPr>
        <p:spPr>
          <a:xfrm>
            <a:off x="2514600" y="3858768"/>
            <a:ext cx="27889201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host_vector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* width);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thrust::copy(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d_prev.end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d_buffer.begin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data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data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), 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0;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&lt;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CB3865-2558-CEB3-26FF-9987DF7CEA2D}"/>
              </a:ext>
            </a:extLst>
          </p:cNvPr>
          <p:cNvCxnSpPr>
            <a:cxnSpLocks/>
          </p:cNvCxnSpPr>
          <p:nvPr/>
        </p:nvCxnSpPr>
        <p:spPr>
          <a:xfrm>
            <a:off x="25034411" y="8540982"/>
            <a:ext cx="0" cy="2668268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306B9A4-90F5-858E-EAEB-C93733E92D9F}"/>
              </a:ext>
            </a:extLst>
          </p:cNvPr>
          <p:cNvSpPr txBox="1"/>
          <p:nvPr/>
        </p:nvSpPr>
        <p:spPr>
          <a:xfrm>
            <a:off x="25682301" y="8578207"/>
            <a:ext cx="9443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Asynchronously copy from staging buffer into host vector in the </a:t>
            </a:r>
            <a:r>
              <a:rPr lang="en-US" sz="5400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</a:t>
            </a:r>
            <a:r>
              <a:rPr lang="en-US" sz="5400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stream</a:t>
            </a: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31402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A2907-2279-BBDA-BDA9-2B7C5C728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66ABE8-80B2-C701-C520-C0BEF7DF9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D665DBC-2F7D-D847-19DA-BC3BADA7B0C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CE790A-4CD7-3969-57FB-15A3527883ED}"/>
              </a:ext>
            </a:extLst>
          </p:cNvPr>
          <p:cNvSpPr txBox="1"/>
          <p:nvPr/>
        </p:nvSpPr>
        <p:spPr>
          <a:xfrm>
            <a:off x="2514600" y="3858768"/>
            <a:ext cx="27889201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host_vector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* width);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thrust::copy(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d_prev.end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d_buffer.begin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AF00D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(</a:t>
            </a:r>
            <a:r>
              <a:rPr lang="en-US" sz="4400" kern="0" dirty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int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simulate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(width, height,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tx2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swap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4AD00B4-8C5C-E5AE-63FA-5F0261CA7E8D}"/>
              </a:ext>
            </a:extLst>
          </p:cNvPr>
          <p:cNvCxnSpPr>
            <a:cxnSpLocks/>
          </p:cNvCxnSpPr>
          <p:nvPr/>
        </p:nvCxnSpPr>
        <p:spPr>
          <a:xfrm>
            <a:off x="22474091" y="13069323"/>
            <a:ext cx="0" cy="1219200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7C4BEF7-9FAA-EBEB-D50C-C2D6B433ABD6}"/>
              </a:ext>
            </a:extLst>
          </p:cNvPr>
          <p:cNvSpPr txBox="1"/>
          <p:nvPr/>
        </p:nvSpPr>
        <p:spPr>
          <a:xfrm>
            <a:off x="23121980" y="13217258"/>
            <a:ext cx="1263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Launch compute on </a:t>
            </a:r>
            <a:r>
              <a:rPr lang="en-US" sz="54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compute stream </a:t>
            </a:r>
          </a:p>
        </p:txBody>
      </p:sp>
    </p:spTree>
    <p:extLst>
      <p:ext uri="{BB962C8B-B14F-4D97-AF65-F5344CB8AC3E}">
        <p14:creationId xmlns:p14="http://schemas.microsoft.com/office/powerpoint/2010/main" val="7025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E5705-97DA-5FD3-F40A-A871DA1D0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D3A28B8-320D-45C8-B4FB-0A6D3A119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Exercise: Overlap Compute and Copy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CF4F96-5EC6-4F99-7319-B8D1C9A1A01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/>
              <a:t>Solution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13341A-F3A9-E939-5AA5-5983292AC86D}"/>
              </a:ext>
            </a:extLst>
          </p:cNvPr>
          <p:cNvSpPr txBox="1"/>
          <p:nvPr/>
        </p:nvSpPr>
        <p:spPr>
          <a:xfrm>
            <a:off x="2514600" y="3858768"/>
            <a:ext cx="27889201" cy="1498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host_vector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&lt;float&gt; </a:t>
            </a:r>
            <a:r>
              <a:rPr lang="en-US" sz="4400" kern="0" dirty="0" err="1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* width);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thrust::copy(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d_prev.end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d_buffer.begin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());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htemp.data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thrust::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dbuffer.data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cudaMemcpyDeviceToHost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    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for (int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0;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&lt;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compute_steps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compute_step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++)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{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simulate(width, height,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dprev.swap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dnext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}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rgbClr val="F08C0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store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write_step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height, width, </a:t>
            </a:r>
            <a:r>
              <a:rPr lang="en-US" sz="4400" kern="0" dirty="0" err="1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cudaStreamSynchronize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b="1" kern="0" dirty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 dirty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38B626-DD31-3641-472B-164FCB8C0F9C}"/>
              </a:ext>
            </a:extLst>
          </p:cNvPr>
          <p:cNvCxnSpPr>
            <a:cxnSpLocks/>
          </p:cNvCxnSpPr>
          <p:nvPr/>
        </p:nvCxnSpPr>
        <p:spPr>
          <a:xfrm>
            <a:off x="16439051" y="15791739"/>
            <a:ext cx="0" cy="1902261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568D4F5-8250-B6DB-7A06-2E4ECCAC693F}"/>
              </a:ext>
            </a:extLst>
          </p:cNvPr>
          <p:cNvSpPr txBox="1"/>
          <p:nvPr/>
        </p:nvSpPr>
        <p:spPr>
          <a:xfrm>
            <a:off x="17075964" y="15875131"/>
            <a:ext cx="12690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Wait for copy on the </a:t>
            </a:r>
            <a:r>
              <a:rPr lang="en-US" sz="5400" dirty="0">
                <a:solidFill>
                  <a:srgbClr val="F08C0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copy stream </a:t>
            </a:r>
            <a:r>
              <a:rPr lang="en-US" sz="54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finish before reading the data</a:t>
            </a:r>
            <a:endParaRPr lang="en-US" sz="5400" dirty="0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1932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4C3D5-3A3A-50B2-AF5E-85E91DDA58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C16EFE-8403-3911-0B63-348D1C657A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CUDA Streams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92C01777-CB0C-1869-03BD-7BD27151A9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2"/>
          <a:stretch/>
        </p:blipFill>
        <p:spPr>
          <a:xfrm>
            <a:off x="2514600" y="6934116"/>
            <a:ext cx="34061400" cy="67057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F5E3B9-5688-5F73-DE7B-17CA87398300}"/>
              </a:ext>
            </a:extLst>
          </p:cNvPr>
          <p:cNvSpPr txBox="1"/>
          <p:nvPr/>
        </p:nvSpPr>
        <p:spPr>
          <a:xfrm>
            <a:off x="291338" y="12206528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accent6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0EF3A-96BB-5E38-EC8A-462EBEC689D5}"/>
              </a:ext>
            </a:extLst>
          </p:cNvPr>
          <p:cNvSpPr txBox="1"/>
          <p:nvPr/>
        </p:nvSpPr>
        <p:spPr>
          <a:xfrm>
            <a:off x="291338" y="8233632"/>
            <a:ext cx="20098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E85E7379-6165-EF2D-38B7-45D896D753E1}"/>
              </a:ext>
            </a:extLst>
          </p:cNvPr>
          <p:cNvCxnSpPr>
            <a:cxnSpLocks/>
          </p:cNvCxnSpPr>
          <p:nvPr/>
        </p:nvCxnSpPr>
        <p:spPr>
          <a:xfrm>
            <a:off x="0" y="10787816"/>
            <a:ext cx="36576000" cy="0"/>
          </a:xfrm>
          <a:prstGeom prst="line">
            <a:avLst/>
          </a:prstGeom>
          <a:ln w="139700" cmpd="dbl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0A892FF-E1CA-A3B1-7FC7-914C02B87127}"/>
              </a:ext>
            </a:extLst>
          </p:cNvPr>
          <p:cNvSpPr txBox="1"/>
          <p:nvPr/>
        </p:nvSpPr>
        <p:spPr>
          <a:xfrm>
            <a:off x="8241424" y="15175243"/>
            <a:ext cx="20093152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D2D copy is close to no overhead compared to D2H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Regardless, there’s something wrong with the profile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Transformation doesn’t start before copy finishes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445A2D-B5A6-5482-ABA1-0D08E139A760}"/>
              </a:ext>
            </a:extLst>
          </p:cNvPr>
          <p:cNvSpPr txBox="1"/>
          <p:nvPr/>
        </p:nvSpPr>
        <p:spPr>
          <a:xfrm>
            <a:off x="2044011" y="5477060"/>
            <a:ext cx="2009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D2D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8748FF-9470-2218-056F-86DE4F070EB4}"/>
              </a:ext>
            </a:extLst>
          </p:cNvPr>
          <p:cNvSpPr txBox="1"/>
          <p:nvPr/>
        </p:nvSpPr>
        <p:spPr>
          <a:xfrm>
            <a:off x="13930312" y="5477060"/>
            <a:ext cx="20098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D2H</a:t>
            </a:r>
          </a:p>
        </p:txBody>
      </p:sp>
    </p:spTree>
    <p:extLst>
      <p:ext uri="{BB962C8B-B14F-4D97-AF65-F5344CB8AC3E}">
        <p14:creationId xmlns:p14="http://schemas.microsoft.com/office/powerpoint/2010/main" val="3575124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41A938-9B0B-830F-869D-B492BFC0AC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8CD0790-4DD1-CFF8-5D95-5D5578D39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Memory at a Glance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F76B58B-4A47-CD62-8108-7DF6B144C6E8}"/>
              </a:ext>
            </a:extLst>
          </p:cNvPr>
          <p:cNvSpPr txBox="1"/>
          <p:nvPr/>
        </p:nvSpPr>
        <p:spPr>
          <a:xfrm>
            <a:off x="4133831" y="13738704"/>
            <a:ext cx="13713676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Virtual memory consists of pages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Any page can end up on disk, unless it was locked or </a:t>
            </a:r>
            <a:r>
              <a:rPr lang="en-US" sz="6000" b="1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pinned</a:t>
            </a:r>
          </a:p>
        </p:txBody>
      </p:sp>
      <p:pic>
        <p:nvPicPr>
          <p:cNvPr id="14" name="Picture 13" descr="A computer graphics showing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4E85E19D-55A8-FC1D-1584-0F27CA3576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3615" y="2729044"/>
            <a:ext cx="32427785" cy="1671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606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04D38A-2339-4628-20AB-AF087962A3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B071C2-0C62-4152-FC38-D1AF3F98E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Memory at a Glance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DED3E5-9DA4-8DA6-77F8-90BD12C441C7}"/>
              </a:ext>
            </a:extLst>
          </p:cNvPr>
          <p:cNvSpPr txBox="1"/>
          <p:nvPr/>
        </p:nvSpPr>
        <p:spPr>
          <a:xfrm>
            <a:off x="16975213" y="8928070"/>
            <a:ext cx="17786555" cy="27178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GPU can only read from pinned memory!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But then, how does </a:t>
            </a:r>
            <a:r>
              <a:rPr lang="en-US" sz="60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 work?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5E4B3D1-322D-4DF8-46C5-9400B49BD7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232" y="2514601"/>
            <a:ext cx="13310346" cy="17747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81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0B465-CB6E-331A-83E7-0451252F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1C92BE2-16A7-AF56-F91A-C18E580B39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05" y="2514601"/>
            <a:ext cx="13310346" cy="1774712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44A23C-EE74-14FD-9059-B9DD9DB7F1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Virtual Memory at a Glance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C299CD-5E5B-0182-A906-3A59F4557068}"/>
              </a:ext>
            </a:extLst>
          </p:cNvPr>
          <p:cNvSpPr txBox="1"/>
          <p:nvPr/>
        </p:nvSpPr>
        <p:spPr>
          <a:xfrm>
            <a:off x="16980782" y="7259246"/>
            <a:ext cx="17777013" cy="8257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Transfers from pageable memory work through a staging buffer in pinned memory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Hence, transfers from pageable memory take longer and hinders asynchrony 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Fortunately, we can use pinned memory with </a:t>
            </a:r>
            <a:r>
              <a:rPr lang="en-US" sz="60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60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60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universal_host_pinned_vector</a:t>
            </a:r>
            <a:endParaRPr lang="en-US" sz="60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024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591A53-9F92-607D-A27C-A2CD639A99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E6BAA0-2D1B-2CC8-C014-C9E71F8AA3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628650"/>
            <a:ext cx="31546800" cy="2514601"/>
          </a:xfrm>
        </p:spPr>
        <p:txBody>
          <a:bodyPr anchor="t"/>
          <a:lstStyle/>
          <a:p>
            <a:r>
              <a:rPr lang="en-US"/>
              <a:t>Exercise: Use Pinned Memory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A0004EF3-2558-97AE-DE25-A641C959BBA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1885950"/>
            <a:ext cx="31546800" cy="990898"/>
          </a:xfrm>
        </p:spPr>
        <p:txBody>
          <a:bodyPr/>
          <a:lstStyle/>
          <a:p>
            <a:r>
              <a:rPr lang="en-US"/>
              <a:t>5 minutes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F8E5DD-4FAA-7CEB-B8BC-4DF3A00E422F}"/>
              </a:ext>
            </a:extLst>
          </p:cNvPr>
          <p:cNvSpPr txBox="1"/>
          <p:nvPr/>
        </p:nvSpPr>
        <p:spPr>
          <a:xfrm>
            <a:off x="5901065" y="18448886"/>
            <a:ext cx="2477387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400">
                <a:solidFill>
                  <a:schemeClr val="accent4"/>
                </a:solidFill>
                <a:latin typeface="Roboto Mono" pitchFamily="49" charset="0"/>
                <a:ea typeface="Roboto Mono" pitchFamily="49" charset="0"/>
              </a:rPr>
              <a:t>02.04-Pinned-Memory/02.04.02-Exercise-Copy-Overlap.ipynb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95CD68-DAB7-FCA9-5056-C00778C1EEEE}"/>
              </a:ext>
            </a:extLst>
          </p:cNvPr>
          <p:cNvSpPr txBox="1"/>
          <p:nvPr/>
        </p:nvSpPr>
        <p:spPr>
          <a:xfrm>
            <a:off x="14358444" y="7180780"/>
            <a:ext cx="21240094" cy="75546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Use</a:t>
            </a:r>
            <a:r>
              <a:rPr lang="en-US" sz="6600"/>
              <a:t> </a:t>
            </a:r>
            <a:r>
              <a:rPr lang="en-US" sz="66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66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66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universal_host_pinned_vector</a:t>
            </a:r>
            <a:r>
              <a:rPr lang="en-US" sz="6600"/>
              <a:t> </a:t>
            </a: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allocate host vector in pinned memory</a:t>
            </a: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Profile your application after the change</a:t>
            </a:r>
          </a:p>
          <a:p>
            <a:pPr marL="571500" indent="-57150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Locate device-to-host copy and identify if it is being overlapped with compute</a:t>
            </a:r>
            <a:endParaRPr lang="en-US" sz="6600">
              <a:solidFill>
                <a:schemeClr val="tx2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46B62294-16D0-8332-5C28-F1C63DE2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8205" y="2514601"/>
            <a:ext cx="11522622" cy="153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2230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6DDE81-4A43-7FA7-4223-F30C74C64E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D8D66A-B7A0-E14D-21AB-5E3C664EF3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628650"/>
            <a:ext cx="31546800" cy="2514601"/>
          </a:xfrm>
        </p:spPr>
        <p:txBody>
          <a:bodyPr anchor="t"/>
          <a:lstStyle/>
          <a:p>
            <a:r>
              <a:rPr lang="en-US"/>
              <a:t>Exercise: Use Pinned Memory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FA37A-6730-2F7B-B3D7-37FF910619EA}"/>
              </a:ext>
            </a:extLst>
          </p:cNvPr>
          <p:cNvSpPr txBox="1"/>
          <p:nvPr/>
        </p:nvSpPr>
        <p:spPr>
          <a:xfrm>
            <a:off x="6693324" y="3692714"/>
            <a:ext cx="23189352" cy="68634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cudaStreamCreate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(&amp;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copy_stream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 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universal_host_pinned_vector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&lt;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float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&gt;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prev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(height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width);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endParaRPr lang="en-US" sz="4400" kern="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/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dbuffer.data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raw_pointer_cast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dprev.data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()), 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/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*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sizeof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(float),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cudaMemcpyDeviceToDevice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</a:p>
          <a:p>
            <a:pPr marL="0" marR="0"/>
            <a:r>
              <a:rPr lang="en-US" sz="4400" kern="0">
                <a:solidFill>
                  <a:schemeClr val="accent5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...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42E94FA9-259C-1384-6D01-B2A156E8BC6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514600" y="1885950"/>
            <a:ext cx="31546800" cy="990898"/>
          </a:xfrm>
        </p:spPr>
        <p:txBody>
          <a:bodyPr/>
          <a:lstStyle/>
          <a:p>
            <a:r>
              <a:rPr lang="en-US"/>
              <a:t>Solution</a:t>
            </a:r>
          </a:p>
        </p:txBody>
      </p:sp>
      <p:pic>
        <p:nvPicPr>
          <p:cNvPr id="2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08E83F7E-3B0E-FE69-0AA8-FEF2C5AB09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15497"/>
            <a:ext cx="36576000" cy="66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02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1E1C71-E110-952F-FB80-E67BFD2553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61A2D34-4A24-65EC-B3E6-ECC87B01F4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26F74AC3-3CDF-A3E9-3FA5-F999F48F1958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Prefer asynchronous programming model:</a:t>
            </a:r>
          </a:p>
          <a:p>
            <a:r>
              <a:rPr lang="en-US" sz="4800"/>
              <a:t>to overlap memory transfers</a:t>
            </a:r>
          </a:p>
          <a:p>
            <a:r>
              <a:rPr lang="en-US" sz="4800"/>
              <a:t>to overlap CPU and GPU computation</a:t>
            </a:r>
          </a:p>
          <a:p>
            <a:r>
              <a:rPr lang="en-US" sz="4800"/>
              <a:t>or even different GPU computations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8C2668BF-6F75-BE9E-29BB-32D374E68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15088" y="4743449"/>
            <a:ext cx="20482802" cy="1454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9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6877-F7A4-97DE-9B82-FAEA2B13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C065DB-FC5A-F2B1-09FC-C8ACEC246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CUB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F85D44C-5B24-F062-2B76-210A25571CEF}"/>
              </a:ext>
            </a:extLst>
          </p:cNvPr>
          <p:cNvSpPr txBox="1"/>
          <p:nvPr/>
        </p:nvSpPr>
        <p:spPr>
          <a:xfrm>
            <a:off x="8087429" y="18299735"/>
            <a:ext cx="18288000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6600" i="1">
                <a:solidFill>
                  <a:schemeClr val="tx2"/>
                </a:solidFill>
              </a:rPr>
              <a:t>https://</a:t>
            </a:r>
            <a:r>
              <a:rPr lang="en-US" sz="6600" i="1" err="1">
                <a:solidFill>
                  <a:schemeClr val="tx2"/>
                </a:solidFill>
              </a:rPr>
              <a:t>nvidia.github.io</a:t>
            </a:r>
            <a:r>
              <a:rPr lang="en-US" sz="6600" i="1">
                <a:solidFill>
                  <a:schemeClr val="tx2"/>
                </a:solidFill>
              </a:rPr>
              <a:t>/cccl/cub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6F313F-4822-4D88-04E4-79BF213A0618}"/>
              </a:ext>
            </a:extLst>
          </p:cNvPr>
          <p:cNvSpPr txBox="1"/>
          <p:nvPr/>
        </p:nvSpPr>
        <p:spPr>
          <a:xfrm>
            <a:off x="3867150" y="4493538"/>
            <a:ext cx="966039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Sorting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DeviceTransform</a:t>
            </a:r>
            <a:endParaRPr lang="en-US" sz="5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DeviceRadixSort</a:t>
            </a:r>
            <a:endParaRPr lang="en-US" sz="5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795E26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6A1BDCB-20A2-0586-0610-4A073620EC25}"/>
              </a:ext>
            </a:extLst>
          </p:cNvPr>
          <p:cNvSpPr txBox="1"/>
          <p:nvPr/>
        </p:nvSpPr>
        <p:spPr>
          <a:xfrm>
            <a:off x="17231429" y="4493537"/>
            <a:ext cx="1492363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Iterators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CacheModifiedInputIterator</a:t>
            </a:r>
            <a:endParaRPr lang="en-US" sz="5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CacheModifiedOutputIterator</a:t>
            </a:r>
            <a:endParaRPr lang="en-US" sz="5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795E26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3A72117-76A2-3A12-458A-06DC79BF362C}"/>
              </a:ext>
            </a:extLst>
          </p:cNvPr>
          <p:cNvSpPr txBox="1"/>
          <p:nvPr/>
        </p:nvSpPr>
        <p:spPr>
          <a:xfrm>
            <a:off x="4019550" y="10832248"/>
            <a:ext cx="1016521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7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Types</a:t>
            </a:r>
          </a:p>
          <a:p>
            <a:pPr>
              <a:buClr>
                <a:schemeClr val="tx2"/>
              </a:buClr>
            </a:pPr>
            <a:endParaRPr lang="en-US" sz="5400">
              <a:solidFill>
                <a:srgbClr val="FF0000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FutureValue</a:t>
            </a:r>
            <a:endParaRPr lang="en-US" sz="5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cub</a:t>
            </a:r>
            <a:r>
              <a:rPr lang="en-US" sz="5400" b="1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::</a:t>
            </a:r>
            <a:r>
              <a:rPr lang="en-US" sz="5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DoubleBuffer</a:t>
            </a:r>
            <a:endParaRPr lang="en-US" sz="5400" kern="0">
              <a:solidFill>
                <a:srgbClr val="FF0000"/>
              </a:solidFill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571500" indent="-57150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5400" kern="0">
                <a:solidFill>
                  <a:srgbClr val="795E26"/>
                </a:solidFill>
                <a:latin typeface="Roboto Mono" pitchFamily="2" charset="0"/>
                <a:ea typeface="Roboto Mono" pitchFamily="2" charset="0"/>
                <a:cs typeface="Times New Roman" panose="02020603050405020304" pitchFamily="18" charset="0"/>
              </a:rPr>
              <a:t>...</a:t>
            </a:r>
            <a:endParaRPr lang="en-US" sz="540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10" name="Picture 9" descr="A diagram of a cub&#10;&#10;Description automatically generated">
            <a:extLst>
              <a:ext uri="{FF2B5EF4-FFF2-40B4-BE49-F238E27FC236}">
                <a16:creationId xmlns:a16="http://schemas.microsoft.com/office/drawing/2014/main" id="{6197AFCB-923A-632F-45CD-D83AEDFDA4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4378" y="9848850"/>
            <a:ext cx="12143671" cy="719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69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55D6B1-EC42-D796-1916-A392DF717B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36BD1A-FFC9-FE96-9D94-FF0AF6C82D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88985717-8B6A-7BA2-9849-79C34FCAA456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Prefer asynchronous programming model: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memory transfers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CPU and GPU computation</a:t>
            </a:r>
          </a:p>
          <a:p>
            <a:r>
              <a:rPr lang="en-US" sz="4800">
                <a:solidFill>
                  <a:schemeClr val="accent5"/>
                </a:solidFill>
              </a:rPr>
              <a:t>or even different GPU computations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/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Use CUB for</a:t>
            </a:r>
          </a:p>
          <a:p>
            <a:r>
              <a:rPr lang="en-US" sz="4800"/>
              <a:t>asynchronous general-purpose parallel algorithms</a:t>
            </a:r>
          </a:p>
          <a:p>
            <a:pPr marL="0" indent="0">
              <a:buNone/>
            </a:pPr>
            <a:endParaRPr lang="en-US" sz="48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DF9DDE-9283-798E-DD5E-FC53F0DB851A}"/>
              </a:ext>
            </a:extLst>
          </p:cNvPr>
          <p:cNvSpPr txBox="1"/>
          <p:nvPr/>
        </p:nvSpPr>
        <p:spPr>
          <a:xfrm>
            <a:off x="2514600" y="14394109"/>
            <a:ext cx="19041793" cy="505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cub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Transform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3B3B3B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end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r>
              <a:rPr lang="en-US" sz="4400" kern="10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355554E-317D-DB36-38E4-14A3B49EFC37}"/>
              </a:ext>
            </a:extLst>
          </p:cNvPr>
          <p:cNvSpPr txBox="1"/>
          <p:nvPr/>
        </p:nvSpPr>
        <p:spPr>
          <a:xfrm>
            <a:off x="2514600" y="13378446"/>
            <a:ext cx="4187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CE338E43-95D1-0EDC-AD65-E60E9A8D50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88316654"/>
              </p:ext>
            </p:extLst>
          </p:nvPr>
        </p:nvGraphicFramePr>
        <p:xfrm>
          <a:off x="23503395" y="4758891"/>
          <a:ext cx="11857701" cy="1404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07984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E88E0-E43E-4F42-2ABC-930B63EAF0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82B144B-D5AF-A63D-7F31-4B1E7FFD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5054B168-89B8-DDC1-5799-C2E4365C818E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Prefer asynchronous programming model: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memory transfers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CPU and GPU computation</a:t>
            </a:r>
          </a:p>
          <a:p>
            <a:r>
              <a:rPr lang="en-US" sz="4800">
                <a:solidFill>
                  <a:schemeClr val="accent5"/>
                </a:solidFill>
              </a:rPr>
              <a:t>or even different GPU computations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CUB for</a:t>
            </a:r>
          </a:p>
          <a:p>
            <a:r>
              <a:rPr lang="en-US" sz="4800">
                <a:solidFill>
                  <a:schemeClr val="accent5"/>
                </a:solidFill>
              </a:rPr>
              <a:t>asynchronous general-purpose parallel algorithms</a:t>
            </a:r>
          </a:p>
          <a:p>
            <a:endParaRPr lang="en-US" sz="4800"/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Use NVIDIA Nsight Systems:</a:t>
            </a:r>
          </a:p>
          <a:p>
            <a:r>
              <a:rPr lang="en-US" sz="4800"/>
              <a:t>to profile your code</a:t>
            </a:r>
          </a:p>
          <a:p>
            <a:r>
              <a:rPr lang="en-US" sz="4800"/>
              <a:t>identify opportunities for optimization</a:t>
            </a:r>
          </a:p>
          <a:p>
            <a:r>
              <a:rPr lang="en-US" sz="4800"/>
              <a:t>visualize asynchronous execution</a:t>
            </a:r>
          </a:p>
          <a:p>
            <a:r>
              <a:rPr lang="en-US" sz="4800"/>
              <a:t>use NVTX to simplify profiling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78C476-B07E-742A-2F0C-F4EEF3BA49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67" t="50128" r="10579" b="6112"/>
          <a:stretch/>
        </p:blipFill>
        <p:spPr>
          <a:xfrm>
            <a:off x="16648168" y="6170933"/>
            <a:ext cx="18351498" cy="1053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6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FB7552-D805-2CA9-5A4D-382BEA335D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4591B6-5992-668D-692E-665858311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50539BFB-C4A0-4A81-34B6-6C3CBAA3124C}"/>
              </a:ext>
            </a:extLst>
          </p:cNvPr>
          <p:cNvSpPr txBox="1">
            <a:spLocks/>
          </p:cNvSpPr>
          <p:nvPr/>
        </p:nvSpPr>
        <p:spPr>
          <a:xfrm>
            <a:off x="18945930" y="4743448"/>
            <a:ext cx="15274496" cy="11099525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/>
              <a:t>Use </a:t>
            </a:r>
            <a:r>
              <a:rPr lang="en-US" sz="48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800"/>
              <a:t>:</a:t>
            </a:r>
          </a:p>
          <a:p>
            <a:r>
              <a:rPr lang="en-US" sz="4800"/>
              <a:t>to enable asynchronous execution with CPU and other streams</a:t>
            </a:r>
          </a:p>
          <a:p>
            <a:pPr marL="0" indent="0">
              <a:buNone/>
            </a:pPr>
            <a:endParaRPr lang="en-US" sz="4800"/>
          </a:p>
          <a:p>
            <a:endParaRPr lang="en-US" sz="480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DFF0648D-6CBD-3FBB-8244-55E5B4F8076C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Prefer asynchronous programming model: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memory transfers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CPU and GPU computation</a:t>
            </a:r>
          </a:p>
          <a:p>
            <a:r>
              <a:rPr lang="en-US" sz="4800">
                <a:solidFill>
                  <a:schemeClr val="accent5"/>
                </a:solidFill>
              </a:rPr>
              <a:t>or even different GPU computations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CUB for</a:t>
            </a:r>
          </a:p>
          <a:p>
            <a:r>
              <a:rPr lang="en-US" sz="4800">
                <a:solidFill>
                  <a:schemeClr val="accent5"/>
                </a:solidFill>
              </a:rPr>
              <a:t>asynchronous general-purpose parallel algorithms</a:t>
            </a:r>
          </a:p>
          <a:p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NVIDIA Nsight Systems:</a:t>
            </a:r>
          </a:p>
          <a:p>
            <a:r>
              <a:rPr lang="en-US" sz="4800">
                <a:solidFill>
                  <a:schemeClr val="accent5"/>
                </a:solidFill>
              </a:rPr>
              <a:t>to profile your code</a:t>
            </a:r>
          </a:p>
          <a:p>
            <a:r>
              <a:rPr lang="en-US" sz="4800">
                <a:solidFill>
                  <a:schemeClr val="accent5"/>
                </a:solidFill>
              </a:rPr>
              <a:t>identify opportunities for optimization</a:t>
            </a:r>
          </a:p>
          <a:p>
            <a:r>
              <a:rPr lang="en-US" sz="4800">
                <a:solidFill>
                  <a:schemeClr val="accent5"/>
                </a:solidFill>
              </a:rPr>
              <a:t>visualize asynchronous execution</a:t>
            </a:r>
          </a:p>
          <a:p>
            <a:r>
              <a:rPr lang="en-US" sz="4800">
                <a:solidFill>
                  <a:schemeClr val="accent5"/>
                </a:solidFill>
              </a:rPr>
              <a:t>use NVTX to simplify profiling</a:t>
            </a:r>
          </a:p>
        </p:txBody>
      </p:sp>
      <p:pic>
        <p:nvPicPr>
          <p:cNvPr id="3" name="Picture 2" descr="A diagram of a computer&#10;&#10;Description automatically generated">
            <a:extLst>
              <a:ext uri="{FF2B5EF4-FFF2-40B4-BE49-F238E27FC236}">
                <a16:creationId xmlns:a16="http://schemas.microsoft.com/office/drawing/2014/main" id="{141DE036-91F8-9A40-5B03-2FB71DFEC5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5310" y="8410337"/>
            <a:ext cx="20959448" cy="1009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65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4D1673-DE12-791F-BCE1-8088B31764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DE82B64-6D0E-5C11-87BE-DC95C3D76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FADCA3B1-63C0-560F-8960-5CB12107776D}"/>
              </a:ext>
            </a:extLst>
          </p:cNvPr>
          <p:cNvSpPr txBox="1">
            <a:spLocks/>
          </p:cNvSpPr>
          <p:nvPr/>
        </p:nvSpPr>
        <p:spPr>
          <a:xfrm>
            <a:off x="18945930" y="4743448"/>
            <a:ext cx="15274496" cy="11099525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enable asynchronous execution with CPU and other streams</a:t>
            </a:r>
          </a:p>
          <a:p>
            <a:pPr marL="0" indent="0">
              <a:buNone/>
            </a:pPr>
            <a:br>
              <a:rPr lang="en-US" sz="4800">
                <a:solidFill>
                  <a:schemeClr val="tx2"/>
                </a:solidFill>
              </a:rPr>
            </a:br>
            <a:r>
              <a:rPr lang="en-US" sz="4800"/>
              <a:t>Use </a:t>
            </a:r>
            <a:r>
              <a:rPr lang="en-US" sz="48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800"/>
              <a:t>:</a:t>
            </a:r>
          </a:p>
          <a:p>
            <a:r>
              <a:rPr lang="en-US" sz="4800"/>
              <a:t>to make memory copies asynchronous with respect to CPU</a:t>
            </a:r>
          </a:p>
          <a:p>
            <a:endParaRPr lang="en-US" sz="480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BEEBA151-6738-A11B-5F97-874A56CB8949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Prefer asynchronous programming model: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memory transfers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CPU and GPU computation</a:t>
            </a:r>
          </a:p>
          <a:p>
            <a:r>
              <a:rPr lang="en-US" sz="4800">
                <a:solidFill>
                  <a:schemeClr val="accent5"/>
                </a:solidFill>
              </a:rPr>
              <a:t>or even different GPU computations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CUB for</a:t>
            </a:r>
          </a:p>
          <a:p>
            <a:r>
              <a:rPr lang="en-US" sz="4800">
                <a:solidFill>
                  <a:schemeClr val="accent5"/>
                </a:solidFill>
              </a:rPr>
              <a:t>asynchronous general-purpose parallel algorithms</a:t>
            </a:r>
          </a:p>
          <a:p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NVIDIA Nsight Systems:</a:t>
            </a:r>
          </a:p>
          <a:p>
            <a:r>
              <a:rPr lang="en-US" sz="4800">
                <a:solidFill>
                  <a:schemeClr val="accent5"/>
                </a:solidFill>
              </a:rPr>
              <a:t>to profile your code</a:t>
            </a:r>
          </a:p>
          <a:p>
            <a:r>
              <a:rPr lang="en-US" sz="4800">
                <a:solidFill>
                  <a:schemeClr val="accent5"/>
                </a:solidFill>
              </a:rPr>
              <a:t>identify opportunities for optimization</a:t>
            </a:r>
          </a:p>
          <a:p>
            <a:r>
              <a:rPr lang="en-US" sz="4800">
                <a:solidFill>
                  <a:schemeClr val="accent5"/>
                </a:solidFill>
              </a:rPr>
              <a:t>visualize asynchronous execution</a:t>
            </a:r>
          </a:p>
          <a:p>
            <a:r>
              <a:rPr lang="en-US" sz="4800">
                <a:solidFill>
                  <a:schemeClr val="accent5"/>
                </a:solidFill>
              </a:rPr>
              <a:t>use NVTX to simplify profiling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8A6AF4-F2D4-7B1F-6565-ED5F273CBF1C}"/>
              </a:ext>
            </a:extLst>
          </p:cNvPr>
          <p:cNvSpPr txBox="1"/>
          <p:nvPr/>
        </p:nvSpPr>
        <p:spPr>
          <a:xfrm>
            <a:off x="16768208" y="11375043"/>
            <a:ext cx="9786938" cy="8018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200000"/>
              </a:lnSpc>
            </a:pP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cudaError_t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const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void*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</a:t>
            </a:r>
            <a:r>
              <a:rPr lang="en-US" sz="4400" kern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src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rgbClr val="0000FF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size_t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     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count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 </a:t>
            </a:r>
            <a:r>
              <a:rPr lang="en-US" sz="4400" kern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cudaMemcpyKind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kind</a:t>
            </a:r>
          </a:p>
          <a:p>
            <a:pPr marL="0" marR="0">
              <a:lnSpc>
                <a:spcPct val="200000"/>
              </a:lnSpc>
            </a:pP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0B4215-0227-AC95-614F-E6E8E57CA7B0}"/>
              </a:ext>
            </a:extLst>
          </p:cNvPr>
          <p:cNvSpPr txBox="1"/>
          <p:nvPr/>
        </p:nvSpPr>
        <p:spPr>
          <a:xfrm>
            <a:off x="26789062" y="13135388"/>
            <a:ext cx="978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Destination memory address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155E8E-C3A1-545E-8C90-D792BB159F65}"/>
              </a:ext>
            </a:extLst>
          </p:cNvPr>
          <p:cNvSpPr txBox="1"/>
          <p:nvPr/>
        </p:nvSpPr>
        <p:spPr>
          <a:xfrm>
            <a:off x="26789061" y="14491539"/>
            <a:ext cx="9786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Source memory address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D9467D-7C8D-5380-4200-FE8545721C55}"/>
              </a:ext>
            </a:extLst>
          </p:cNvPr>
          <p:cNvSpPr txBox="1"/>
          <p:nvPr/>
        </p:nvSpPr>
        <p:spPr>
          <a:xfrm>
            <a:off x="26789059" y="15777413"/>
            <a:ext cx="9786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Size </a:t>
            </a:r>
            <a:r>
              <a:rPr lang="en-US" sz="4800" b="1">
                <a:solidFill>
                  <a:srgbClr val="FF0000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in bytes </a:t>
            </a:r>
            <a:r>
              <a:rPr lang="en-US" sz="4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copy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44CB4A-7ABB-3B93-E745-CBC9A799FFF1}"/>
              </a:ext>
            </a:extLst>
          </p:cNvPr>
          <p:cNvSpPr txBox="1"/>
          <p:nvPr/>
        </p:nvSpPr>
        <p:spPr>
          <a:xfrm>
            <a:off x="26789059" y="16880632"/>
            <a:ext cx="8436769" cy="20088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400" kern="0" err="1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cudaMemcpyHostToHost</a:t>
            </a:r>
            <a:endParaRPr lang="en-US" sz="4400" kern="0">
              <a:solidFill>
                <a:srgbClr val="267F99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sz="4400" kern="0">
                <a:solidFill>
                  <a:srgbClr val="267F99"/>
                </a:solidFill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...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5369A72-B424-EC58-E954-D06041901635}"/>
              </a:ext>
            </a:extLst>
          </p:cNvPr>
          <p:cNvCxnSpPr>
            <a:cxnSpLocks/>
          </p:cNvCxnSpPr>
          <p:nvPr/>
        </p:nvCxnSpPr>
        <p:spPr>
          <a:xfrm>
            <a:off x="24332963" y="13556393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C10E42-9064-74A8-6534-1C5A1CA81947}"/>
              </a:ext>
            </a:extLst>
          </p:cNvPr>
          <p:cNvCxnSpPr>
            <a:cxnSpLocks/>
          </p:cNvCxnSpPr>
          <p:nvPr/>
        </p:nvCxnSpPr>
        <p:spPr>
          <a:xfrm>
            <a:off x="24332963" y="14899418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884B8B8-392F-72B5-B095-98B2EB5CC458}"/>
              </a:ext>
            </a:extLst>
          </p:cNvPr>
          <p:cNvCxnSpPr>
            <a:cxnSpLocks/>
          </p:cNvCxnSpPr>
          <p:nvPr/>
        </p:nvCxnSpPr>
        <p:spPr>
          <a:xfrm>
            <a:off x="24332963" y="16213868"/>
            <a:ext cx="2193129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72DB100-30BB-190B-001A-6020FCFCD20D}"/>
              </a:ext>
            </a:extLst>
          </p:cNvPr>
          <p:cNvCxnSpPr>
            <a:cxnSpLocks/>
          </p:cNvCxnSpPr>
          <p:nvPr/>
        </p:nvCxnSpPr>
        <p:spPr>
          <a:xfrm>
            <a:off x="24674911" y="17556893"/>
            <a:ext cx="1851181" cy="0"/>
          </a:xfrm>
          <a:prstGeom prst="straightConnector1">
            <a:avLst/>
          </a:prstGeom>
          <a:ln w="76200">
            <a:solidFill>
              <a:srgbClr val="9D36B6"/>
            </a:solidFill>
            <a:prstDash val="soli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lbow Connector 13">
            <a:extLst>
              <a:ext uri="{FF2B5EF4-FFF2-40B4-BE49-F238E27FC236}">
                <a16:creationId xmlns:a16="http://schemas.microsoft.com/office/drawing/2014/main" id="{9BC31194-4AE1-A2D2-8342-855A549A0941}"/>
              </a:ext>
            </a:extLst>
          </p:cNvPr>
          <p:cNvCxnSpPr>
            <a:cxnSpLocks/>
          </p:cNvCxnSpPr>
          <p:nvPr/>
        </p:nvCxnSpPr>
        <p:spPr>
          <a:xfrm>
            <a:off x="24466313" y="17556891"/>
            <a:ext cx="2059779" cy="1011539"/>
          </a:xfrm>
          <a:prstGeom prst="bentConnector3">
            <a:avLst>
              <a:gd name="adj1" fmla="val 48520"/>
            </a:avLst>
          </a:prstGeom>
          <a:ln w="76200">
            <a:solidFill>
              <a:srgbClr val="9D36B6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352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515D80-4590-AD2E-62FB-36A21C2F0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C6907A2-63E1-FB3C-6AD4-D829963ED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Takeaways</a:t>
            </a:r>
          </a:p>
        </p:txBody>
      </p:sp>
      <p:sp>
        <p:nvSpPr>
          <p:cNvPr id="6" name="Subtitle 9">
            <a:extLst>
              <a:ext uri="{FF2B5EF4-FFF2-40B4-BE49-F238E27FC236}">
                <a16:creationId xmlns:a16="http://schemas.microsoft.com/office/drawing/2014/main" id="{1D87B888-EF2B-6A43-168C-5400F5406152}"/>
              </a:ext>
            </a:extLst>
          </p:cNvPr>
          <p:cNvSpPr txBox="1">
            <a:spLocks/>
          </p:cNvSpPr>
          <p:nvPr/>
        </p:nvSpPr>
        <p:spPr>
          <a:xfrm>
            <a:off x="18945930" y="4743448"/>
            <a:ext cx="15274496" cy="11099525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cudaStream_t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enable asynchronous execution with CPU and other streams</a:t>
            </a:r>
          </a:p>
          <a:p>
            <a:pPr marL="0" indent="0">
              <a:buNone/>
            </a:pPr>
            <a:br>
              <a:rPr lang="en-US" sz="4800">
                <a:solidFill>
                  <a:schemeClr val="accent5"/>
                </a:solidFill>
              </a:rPr>
            </a:br>
            <a:r>
              <a:rPr lang="en-US" sz="4800">
                <a:solidFill>
                  <a:schemeClr val="accent5"/>
                </a:solidFill>
              </a:rPr>
              <a:t>Use </a:t>
            </a:r>
            <a:r>
              <a:rPr lang="en-US" sz="48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cudaMemcpyAsync</a:t>
            </a:r>
            <a:r>
              <a:rPr lang="en-US" sz="4800">
                <a:solidFill>
                  <a:schemeClr val="accent5"/>
                </a:solidFill>
              </a:rPr>
              <a:t>:</a:t>
            </a:r>
          </a:p>
          <a:p>
            <a:r>
              <a:rPr lang="en-US" sz="4800">
                <a:solidFill>
                  <a:schemeClr val="accent5"/>
                </a:solidFill>
              </a:rPr>
              <a:t>to make memory copies asynchronous with respect to CPU</a:t>
            </a:r>
          </a:p>
          <a:p>
            <a:pPr marL="0" indent="0">
              <a:buNone/>
            </a:pPr>
            <a:endParaRPr lang="en-US" sz="4800"/>
          </a:p>
          <a:p>
            <a:pPr marL="0" indent="0">
              <a:buNone/>
            </a:pPr>
            <a:r>
              <a:rPr lang="en-US" sz="4800"/>
              <a:t>Use pinned memory to:</a:t>
            </a:r>
          </a:p>
          <a:p>
            <a:r>
              <a:rPr lang="en-US" sz="4800"/>
              <a:t>to make copy from and to device asynchronous</a:t>
            </a:r>
          </a:p>
          <a:p>
            <a:r>
              <a:rPr lang="en-US" sz="4800"/>
              <a:t>make copy from and to device faster</a:t>
            </a:r>
          </a:p>
          <a:p>
            <a:endParaRPr lang="en-US" sz="4800"/>
          </a:p>
          <a:p>
            <a:endParaRPr lang="en-US" sz="4800"/>
          </a:p>
        </p:txBody>
      </p:sp>
      <p:sp>
        <p:nvSpPr>
          <p:cNvPr id="2" name="Subtitle 9">
            <a:extLst>
              <a:ext uri="{FF2B5EF4-FFF2-40B4-BE49-F238E27FC236}">
                <a16:creationId xmlns:a16="http://schemas.microsoft.com/office/drawing/2014/main" id="{5CC52A20-B5C3-5116-5587-EC63D290DCC6}"/>
              </a:ext>
            </a:extLst>
          </p:cNvPr>
          <p:cNvSpPr txBox="1">
            <a:spLocks/>
          </p:cNvSpPr>
          <p:nvPr/>
        </p:nvSpPr>
        <p:spPr>
          <a:xfrm>
            <a:off x="2673626" y="4743449"/>
            <a:ext cx="13350446" cy="15114934"/>
          </a:xfrm>
          <a:prstGeom prst="rect">
            <a:avLst/>
          </a:prstGeom>
        </p:spPr>
        <p:txBody>
          <a:bodyPr/>
          <a:lstStyle>
            <a:lvl1pPr marL="457200" indent="-457200" algn="l" defTabSz="2743200" rtl="0" eaLnBrk="1" latinLnBrk="0" hangingPunct="1">
              <a:lnSpc>
                <a:spcPct val="90000"/>
              </a:lnSpc>
              <a:spcBef>
                <a:spcPts val="30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4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1pPr>
            <a:lvl2pPr marL="13716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40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2pPr>
            <a:lvl3pPr marL="22860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6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3pPr>
            <a:lvl4pPr marL="3200400" indent="-4572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32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4pPr>
            <a:lvl5pPr marL="4054475" indent="-396875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Clr>
                <a:schemeClr val="tx2"/>
              </a:buClr>
              <a:buFont typeface="NVIDIA Sans" panose="020B0503020203020204" pitchFamily="34" charset="0"/>
              <a:buChar char="•"/>
              <a:defRPr sz="2800" kern="1200">
                <a:solidFill>
                  <a:schemeClr val="bg1"/>
                </a:solidFill>
                <a:latin typeface="NVIDIA Sans" panose="020B0503020203020204" pitchFamily="34" charset="0"/>
                <a:ea typeface="+mn-ea"/>
                <a:cs typeface="NVIDIA Sans" panose="020B0503020203020204" pitchFamily="34" charset="0"/>
              </a:defRPr>
            </a:lvl5pPr>
            <a:lvl6pPr marL="75438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89154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02870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1658600" indent="-685800" algn="l" defTabSz="2743200" rtl="0" eaLnBrk="1" latinLnBrk="0" hangingPunct="1">
              <a:lnSpc>
                <a:spcPct val="90000"/>
              </a:lnSpc>
              <a:spcBef>
                <a:spcPts val="1500"/>
              </a:spcBef>
              <a:buFont typeface="NVIDIA Sans" panose="020B0503020203020204" pitchFamily="34" charset="0"/>
              <a:buChar char="•"/>
              <a:defRPr sz="5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Prefer asynchronous programming model: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memory transfers</a:t>
            </a:r>
          </a:p>
          <a:p>
            <a:r>
              <a:rPr lang="en-US" sz="4800">
                <a:solidFill>
                  <a:schemeClr val="accent5"/>
                </a:solidFill>
              </a:rPr>
              <a:t>to overlap CPU and GPU computation</a:t>
            </a:r>
          </a:p>
          <a:p>
            <a:r>
              <a:rPr lang="en-US" sz="4800">
                <a:solidFill>
                  <a:schemeClr val="accent5"/>
                </a:solidFill>
              </a:rPr>
              <a:t>or even different GPU computations</a:t>
            </a:r>
          </a:p>
          <a:p>
            <a:pPr marL="0" indent="0">
              <a:buFont typeface="NVIDIA Sans" panose="020B0503020203020204" pitchFamily="34" charset="0"/>
              <a:buNone/>
            </a:pPr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CUB for</a:t>
            </a:r>
          </a:p>
          <a:p>
            <a:r>
              <a:rPr lang="en-US" sz="4800">
                <a:solidFill>
                  <a:schemeClr val="accent5"/>
                </a:solidFill>
              </a:rPr>
              <a:t>asynchronous general-purpose parallel algorithms</a:t>
            </a:r>
          </a:p>
          <a:p>
            <a:endParaRPr lang="en-US" sz="4800">
              <a:solidFill>
                <a:schemeClr val="accent5"/>
              </a:solidFill>
            </a:endParaRPr>
          </a:p>
          <a:p>
            <a:pPr marL="0" indent="0">
              <a:buFont typeface="NVIDIA Sans" panose="020B0503020203020204" pitchFamily="34" charset="0"/>
              <a:buNone/>
            </a:pPr>
            <a:r>
              <a:rPr lang="en-US" sz="4800">
                <a:solidFill>
                  <a:schemeClr val="accent5"/>
                </a:solidFill>
              </a:rPr>
              <a:t>Use NVIDIA Nsight Systems:</a:t>
            </a:r>
          </a:p>
          <a:p>
            <a:r>
              <a:rPr lang="en-US" sz="4800">
                <a:solidFill>
                  <a:schemeClr val="accent5"/>
                </a:solidFill>
              </a:rPr>
              <a:t>to profile your code</a:t>
            </a:r>
          </a:p>
          <a:p>
            <a:r>
              <a:rPr lang="en-US" sz="4800">
                <a:solidFill>
                  <a:schemeClr val="accent5"/>
                </a:solidFill>
              </a:rPr>
              <a:t>identify opportunities for optimization</a:t>
            </a:r>
          </a:p>
          <a:p>
            <a:r>
              <a:rPr lang="en-US" sz="4800">
                <a:solidFill>
                  <a:schemeClr val="accent5"/>
                </a:solidFill>
              </a:rPr>
              <a:t>visualize asynchronous execution</a:t>
            </a:r>
          </a:p>
          <a:p>
            <a:r>
              <a:rPr lang="en-US" sz="4800">
                <a:solidFill>
                  <a:schemeClr val="accent5"/>
                </a:solidFill>
              </a:rPr>
              <a:t>use NVTX to simplify profiling</a:t>
            </a:r>
          </a:p>
        </p:txBody>
      </p:sp>
      <p:pic>
        <p:nvPicPr>
          <p:cNvPr id="3" name="Picture 2" descr="A computer graphics showing a computer chip&#10;&#10;Description automatically generated with medium confidence">
            <a:extLst>
              <a:ext uri="{FF2B5EF4-FFF2-40B4-BE49-F238E27FC236}">
                <a16:creationId xmlns:a16="http://schemas.microsoft.com/office/drawing/2014/main" id="{B4624069-478E-9AC6-21B0-31E6420E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51" r="41660" b="38609"/>
          <a:stretch/>
        </p:blipFill>
        <p:spPr>
          <a:xfrm>
            <a:off x="19312275" y="14916562"/>
            <a:ext cx="11335891" cy="494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192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7BF35F-DCBE-4935-4893-E028AD174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0936F17-B47C-2E68-EC26-7AA2DAE6D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Break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2511984D-0896-B0F2-B0CE-852CC036A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AEFCA9-6E25-7EF7-7D84-33EA3A52783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10 minutes</a:t>
            </a:r>
          </a:p>
        </p:txBody>
      </p:sp>
    </p:spTree>
    <p:extLst>
      <p:ext uri="{BB962C8B-B14F-4D97-AF65-F5344CB8AC3E}">
        <p14:creationId xmlns:p14="http://schemas.microsoft.com/office/powerpoint/2010/main" val="256669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8E0FF-F516-0F6C-256E-434A922E95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1C64B9B-F1F8-1526-C1EF-0FF183999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Synchronous vs Asynchronous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6E4029-F99B-5C1B-76B4-FF91A4E4AFA0}"/>
              </a:ext>
            </a:extLst>
          </p:cNvPr>
          <p:cNvSpPr txBox="1"/>
          <p:nvPr/>
        </p:nvSpPr>
        <p:spPr>
          <a:xfrm>
            <a:off x="1634245" y="3960391"/>
            <a:ext cx="33307507" cy="4102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Thrust calls into another layer of CUDA Core Libraries called CUB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Unlike Thrust, CUB is asynchronous (control flow doesn’t wait for algorithm to finish)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To synchronize with all asynchronous work on GPU, Thrust uses </a:t>
            </a:r>
            <a:r>
              <a:rPr lang="en-US" sz="60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endParaRPr lang="en-US" sz="6000" dirty="0">
              <a:solidFill>
                <a:schemeClr val="bg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F03B6C01-FBF1-0F80-7CEE-BB87A21C55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6673" y="9387524"/>
            <a:ext cx="23342650" cy="106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39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B2CCC-2BCE-A46A-3FFF-3D7FE8F81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1B2C18-435E-F94F-697B-DE7017477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390943"/>
            <a:ext cx="31546800" cy="2514601"/>
          </a:xfrm>
        </p:spPr>
        <p:txBody>
          <a:bodyPr/>
          <a:lstStyle/>
          <a:p>
            <a:r>
              <a:rPr lang="en-US"/>
              <a:t>CUB is Asynchronous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D601DF-60C4-E9B0-5885-BA67256A831D}"/>
              </a:ext>
            </a:extLst>
          </p:cNvPr>
          <p:cNvSpPr txBox="1"/>
          <p:nvPr/>
        </p:nvSpPr>
        <p:spPr>
          <a:xfrm>
            <a:off x="1800221" y="5002112"/>
            <a:ext cx="27632025" cy="302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tabulate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0070C1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end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end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r>
              <a:rPr lang="en-US" sz="4400" kern="100" dirty="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dirty="0"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8BD561-1457-BAFB-D8CE-B850BC25C169}"/>
              </a:ext>
            </a:extLst>
          </p:cNvPr>
          <p:cNvSpPr txBox="1"/>
          <p:nvPr/>
        </p:nvSpPr>
        <p:spPr>
          <a:xfrm>
            <a:off x="1800221" y="9759052"/>
            <a:ext cx="27632025" cy="505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>
                <a:solidFill>
                  <a:srgbClr val="098658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0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100" dirty="0"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cub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Transform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</a:t>
            </a:r>
            <a:r>
              <a:rPr lang="en-US" sz="4400" kern="0" dirty="0" err="1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.</a:t>
            </a:r>
            <a:r>
              <a:rPr lang="en-US" sz="44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begin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dirty="0" err="1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compute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);</a:t>
            </a:r>
            <a:endParaRPr lang="en-US" sz="4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endParaRPr lang="en-US" sz="4400" kern="0" dirty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108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end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000000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=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std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chrono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 err="1">
                <a:solidFill>
                  <a:srgbClr val="267F99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</a:t>
            </a:r>
            <a:r>
              <a:rPr lang="en-US" sz="44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now</a:t>
            </a:r>
            <a:r>
              <a:rPr lang="en-US" sz="4400" kern="0" dirty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r>
              <a:rPr lang="en-US" sz="4400" kern="100" dirty="0"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 dirty="0">
              <a:latin typeface="Roboto Mono" pitchFamily="49" charset="0"/>
              <a:ea typeface="Roboto Mono" pitchFamily="49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CEA80B44-A862-67F3-5B4F-FEA0F4FB7F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7779852"/>
              </p:ext>
            </p:extLst>
          </p:nvPr>
        </p:nvGraphicFramePr>
        <p:xfrm>
          <a:off x="23503395" y="4758891"/>
          <a:ext cx="11857701" cy="1404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776EF9E4-C2A6-4129-649F-EEAADD604045}"/>
              </a:ext>
            </a:extLst>
          </p:cNvPr>
          <p:cNvSpPr txBox="1"/>
          <p:nvPr/>
        </p:nvSpPr>
        <p:spPr>
          <a:xfrm>
            <a:off x="1800222" y="3982064"/>
            <a:ext cx="4187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b="1">
                <a:solidFill>
                  <a:schemeClr val="accent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C9DA64-0688-84E7-4C6C-012684F123B5}"/>
              </a:ext>
            </a:extLst>
          </p:cNvPr>
          <p:cNvSpPr txBox="1"/>
          <p:nvPr/>
        </p:nvSpPr>
        <p:spPr>
          <a:xfrm>
            <a:off x="1800221" y="8743389"/>
            <a:ext cx="4187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696FC3E-4411-BEA5-7B69-CA5D33CF1F89}"/>
              </a:ext>
            </a:extLst>
          </p:cNvPr>
          <p:cNvSpPr txBox="1"/>
          <p:nvPr/>
        </p:nvSpPr>
        <p:spPr>
          <a:xfrm>
            <a:off x="788544" y="15531655"/>
            <a:ext cx="22888579" cy="41062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CPU doesn’t wait for the transformation to finish before executing the next instruction (recording end time)</a:t>
            </a:r>
          </a:p>
          <a:p>
            <a:pPr marL="857250" indent="-857250">
              <a:lnSpc>
                <a:spcPct val="150000"/>
              </a:lnSpc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That’s why CUB elapsed time doesn’t scale with problem size </a:t>
            </a:r>
          </a:p>
        </p:txBody>
      </p:sp>
    </p:spTree>
    <p:extLst>
      <p:ext uri="{BB962C8B-B14F-4D97-AF65-F5344CB8AC3E}">
        <p14:creationId xmlns:p14="http://schemas.microsoft.com/office/powerpoint/2010/main" val="2991660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89CF5-DA89-A555-E746-6B2E9F589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4F94E8-7F17-4879-F96B-6B313CA9F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4600" y="390943"/>
            <a:ext cx="31546800" cy="2514601"/>
          </a:xfrm>
        </p:spPr>
        <p:txBody>
          <a:bodyPr/>
          <a:lstStyle/>
          <a:p>
            <a:r>
              <a:rPr lang="en-US"/>
              <a:t>Explicit Device Synchronization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CB48C-A31A-8785-8FA1-FCB00C6C4C5C}"/>
              </a:ext>
            </a:extLst>
          </p:cNvPr>
          <p:cNvSpPr txBox="1"/>
          <p:nvPr/>
        </p:nvSpPr>
        <p:spPr>
          <a:xfrm>
            <a:off x="1800221" y="5002112"/>
            <a:ext cx="27632025" cy="30244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 begin = std::chrono::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::now();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thrust::tabulate(thrust::device,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out.end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compute);</a:t>
            </a: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 end = std::chrono::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::now();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0C60DE-5713-D194-A33F-00770361F309}"/>
              </a:ext>
            </a:extLst>
          </p:cNvPr>
          <p:cNvSpPr txBox="1"/>
          <p:nvPr/>
        </p:nvSpPr>
        <p:spPr>
          <a:xfrm>
            <a:off x="1800221" y="9759052"/>
            <a:ext cx="27632025" cy="5055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 begin = std::chrono::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::now();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= thrust::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make_counting_iterator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(0);</a:t>
            </a:r>
            <a:endParaRPr lang="en-US" sz="4400" kern="100">
              <a:solidFill>
                <a:schemeClr val="accent5"/>
              </a:solidFill>
              <a:effectLst/>
              <a:latin typeface="Roboto Mono" pitchFamily="49" charset="0"/>
              <a:ea typeface="Roboto Mono" pitchFamily="49" charset="0"/>
              <a:cs typeface="Times New Roman" panose="02020603050405020304" pitchFamily="18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cub::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DeviceTransform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::Transform(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cell_ids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out.begin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(), 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num_cells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, compute);</a:t>
            </a:r>
          </a:p>
          <a:p>
            <a:pPr marL="0" marR="0">
              <a:lnSpc>
                <a:spcPct val="150000"/>
              </a:lnSpc>
            </a:pPr>
            <a:r>
              <a:rPr lang="en-US" sz="4400" kern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4400" kern="0">
                <a:solidFill>
                  <a:srgbClr val="3B3B3B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();</a:t>
            </a:r>
            <a:endParaRPr lang="en-US" sz="4400" kern="0">
              <a:solidFill>
                <a:srgbClr val="267F99"/>
              </a:solidFill>
              <a:effectLst/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0" marR="0">
              <a:lnSpc>
                <a:spcPct val="150000"/>
              </a:lnSpc>
            </a:pP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auto end = std::chrono::</a:t>
            </a:r>
            <a:r>
              <a:rPr lang="en-US" sz="4400" kern="0" err="1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high_resolution_clock</a:t>
            </a:r>
            <a:r>
              <a:rPr lang="en-US" sz="4400" kern="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::now();</a:t>
            </a:r>
            <a:r>
              <a:rPr lang="en-US" sz="4400" kern="100">
                <a:solidFill>
                  <a:schemeClr val="accent5"/>
                </a:solidFill>
                <a:effectLst/>
                <a:latin typeface="Roboto Mono" pitchFamily="49" charset="0"/>
                <a:ea typeface="Roboto Mono" pitchFamily="49" charset="0"/>
                <a:cs typeface="Times New Roman" panose="02020603050405020304" pitchFamily="18" charset="0"/>
              </a:rPr>
              <a:t> </a:t>
            </a:r>
            <a:endParaRPr lang="en-US" sz="4400">
              <a:solidFill>
                <a:schemeClr val="accent5"/>
              </a:solidFill>
              <a:latin typeface="Roboto Mono" pitchFamily="49" charset="0"/>
              <a:ea typeface="Roboto Mono" pitchFamily="49" charset="0"/>
            </a:endParaRPr>
          </a:p>
        </p:txBody>
      </p: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4B327241-81B2-CFCD-E35A-1AF4378D14B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75491072"/>
              </p:ext>
            </p:extLst>
          </p:nvPr>
        </p:nvGraphicFramePr>
        <p:xfrm>
          <a:off x="23503395" y="4758891"/>
          <a:ext cx="11857701" cy="140404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F06C2A6-21F2-BB66-DB11-9456771AA137}"/>
              </a:ext>
            </a:extLst>
          </p:cNvPr>
          <p:cNvSpPr txBox="1"/>
          <p:nvPr/>
        </p:nvSpPr>
        <p:spPr>
          <a:xfrm>
            <a:off x="1800222" y="3982064"/>
            <a:ext cx="4187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b="1">
                <a:solidFill>
                  <a:schemeClr val="accent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Thrust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04F761-6E3C-F86C-E86B-C3BF1934FAB0}"/>
              </a:ext>
            </a:extLst>
          </p:cNvPr>
          <p:cNvSpPr txBox="1"/>
          <p:nvPr/>
        </p:nvSpPr>
        <p:spPr>
          <a:xfrm>
            <a:off x="1800221" y="8743389"/>
            <a:ext cx="41876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b="1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CUB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B1A2748-4A86-A132-2B5B-A11E9150C429}"/>
              </a:ext>
            </a:extLst>
          </p:cNvPr>
          <p:cNvSpPr txBox="1"/>
          <p:nvPr/>
        </p:nvSpPr>
        <p:spPr>
          <a:xfrm>
            <a:off x="1800221" y="15830523"/>
            <a:ext cx="19840579" cy="378565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buClr>
                <a:schemeClr val="tx2"/>
              </a:buClr>
            </a:pPr>
            <a:r>
              <a:rPr lang="en-US" sz="6000" kern="0" dirty="0" err="1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cudaDeviceSynchronize</a:t>
            </a:r>
            <a:r>
              <a:rPr lang="en-US" sz="6000" kern="0" dirty="0">
                <a:solidFill>
                  <a:srgbClr val="795E26"/>
                </a:solidFill>
                <a:effectLst/>
                <a:latin typeface="Roboto Mono" pitchFamily="49" charset="0"/>
                <a:ea typeface="Roboto Mono" pitchFamily="49" charset="0"/>
                <a:cs typeface="Menlo" panose="020B0609030804020204" pitchFamily="49" charset="0"/>
              </a:rPr>
              <a:t> </a:t>
            </a:r>
            <a:endParaRPr lang="en-US" sz="6000" kern="0" dirty="0">
              <a:solidFill>
                <a:srgbClr val="795E26"/>
              </a:solidFill>
              <a:latin typeface="Roboto Mono" pitchFamily="49" charset="0"/>
              <a:ea typeface="Roboto Mono" pitchFamily="49" charset="0"/>
              <a:cs typeface="Menlo" panose="020B0609030804020204" pitchFamily="49" charset="0"/>
            </a:endParaRPr>
          </a:p>
          <a:p>
            <a:pPr marL="857250" indent="-8572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is part of CUDA Runtime</a:t>
            </a:r>
          </a:p>
          <a:p>
            <a:pPr marL="857250" indent="-8572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blocks until all work on GPU finishes</a:t>
            </a:r>
          </a:p>
          <a:p>
            <a:pPr marL="857250" indent="-8572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US" sz="6000" dirty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rPr>
              <a:t>Makes CUB version synchronous as well</a:t>
            </a:r>
          </a:p>
        </p:txBody>
      </p:sp>
    </p:spTree>
    <p:extLst>
      <p:ext uri="{BB962C8B-B14F-4D97-AF65-F5344CB8AC3E}">
        <p14:creationId xmlns:p14="http://schemas.microsoft.com/office/powerpoint/2010/main" val="3029133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NVIDIA Sans" panose="020B0503020203020204" pitchFamily="34" charset="0"/>
            <a:cs typeface="NVIDIA Sans" panose="020B05030202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VIDIA_Sans_Corp_Template_LIGHT_ENGINEERING_NewKV.pptx" id="{E438E6CE-A26F-4FF5-9A73-AA4516540544}" vid="{67F4F1B5-BAD8-4BEF-B8A0-5153CEADC52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NVIDIA Sans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5" ma:contentTypeDescription="Create a new document." ma:contentTypeScope="" ma:versionID="39d09db77ad425bdbc3d080218c7c01e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262224961ea4106f8e7d0f360b05b90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EDC2C188-AEDB-4FB9-9BC5-27D8CABE086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86C4942-FAC0-4967-A580-55E7C6DFD521}">
  <ds:schemaRefs>
    <ds:schemaRef ds:uri="2a5b1eea-32a8-4673-8d38-de3226caeee3"/>
    <ds:schemaRef ds:uri="f65afe6d-7162-4df4-ae98-80745cab72d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439E67CB-FC47-439F-AD54-1C5B7AE94398}">
  <ds:schemaRefs>
    <ds:schemaRef ds:uri="2a5b1eea-32a8-4673-8d38-de3226caeee3"/>
    <ds:schemaRef ds:uri="http://purl.org/dc/dcmitype/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schemas.microsoft.com/sharepoint/v3"/>
    <ds:schemaRef ds:uri="http://www.w3.org/XML/1998/namespace"/>
    <ds:schemaRef ds:uri="http://purl.org/dc/elements/1.1/"/>
    <ds:schemaRef ds:uri="http://schemas.microsoft.com/office/infopath/2007/PartnerControls"/>
    <ds:schemaRef ds:uri="f65afe6d-7162-4df4-ae98-80745cab72d4"/>
    <ds:schemaRef ds:uri="http://schemas.microsoft.com/office/2006/metadata/properties"/>
  </ds:schemaRefs>
</ds:datastoreItem>
</file>

<file path=docMetadata/LabelInfo.xml><?xml version="1.0" encoding="utf-8"?>
<clbl:labelList xmlns:clbl="http://schemas.microsoft.com/office/2020/mipLabelMetadata">
  <clbl:label id="{43083d15-7273-40c1-b7db-39efd9ccc17a}" enabled="0" method="" siteId="{43083d15-7273-40c1-b7db-39efd9ccc17a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Title Only</Template>
  <TotalTime>453</TotalTime>
  <Words>9020</Words>
  <Application>Microsoft Office PowerPoint</Application>
  <PresentationFormat>Custom</PresentationFormat>
  <Paragraphs>1098</Paragraphs>
  <Slides>65</Slides>
  <Notes>65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Title Only</vt:lpstr>
      <vt:lpstr>PowerPoint Presentation</vt:lpstr>
      <vt:lpstr>Section at a Glance</vt:lpstr>
      <vt:lpstr>Recap of Current State</vt:lpstr>
      <vt:lpstr>Idle Resources</vt:lpstr>
      <vt:lpstr>Data Dependency</vt:lpstr>
      <vt:lpstr>CUB</vt:lpstr>
      <vt:lpstr>Synchronous vs Asynchronous</vt:lpstr>
      <vt:lpstr>CUB is Asynchronous</vt:lpstr>
      <vt:lpstr>Explicit Device Synchronization</vt:lpstr>
      <vt:lpstr>Synchronous vs Asynchronous</vt:lpstr>
      <vt:lpstr>Exercise: Compute-IO Overlap</vt:lpstr>
      <vt:lpstr>Exercise: Compute-IO Overlap</vt:lpstr>
      <vt:lpstr>Exercise: Compute-IO Overlap</vt:lpstr>
      <vt:lpstr>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Your Code with Nsight Systems</vt:lpstr>
      <vt:lpstr>Exercise: Profile code with Nsight</vt:lpstr>
      <vt:lpstr>Exercise: Profile code with Nsight</vt:lpstr>
      <vt:lpstr>Exercise: Profile code with Nsight</vt:lpstr>
      <vt:lpstr>Synchronous vs Asynchronous</vt:lpstr>
      <vt:lpstr>NVIDIA Tools Extension (NVTX)</vt:lpstr>
      <vt:lpstr>Exercise: Use NVTX</vt:lpstr>
      <vt:lpstr>Exercise: Use NVTX</vt:lpstr>
      <vt:lpstr>CUDA Streams</vt:lpstr>
      <vt:lpstr>CUDA Streams</vt:lpstr>
      <vt:lpstr>CUDA Errors</vt:lpstr>
      <vt:lpstr>CUDA Streams</vt:lpstr>
      <vt:lpstr>CUDA Streams</vt:lpstr>
      <vt:lpstr>CUDA Streams</vt:lpstr>
      <vt:lpstr>Operations on Streams</vt:lpstr>
      <vt:lpstr>Usage of CUDA Streams</vt:lpstr>
      <vt:lpstr>CUDA Streams</vt:lpstr>
      <vt:lpstr>CUDA Streams</vt:lpstr>
      <vt:lpstr>CUDA Streams</vt:lpstr>
      <vt:lpstr>CUDA Streams</vt:lpstr>
      <vt:lpstr>CUDA Streams</vt:lpstr>
      <vt:lpstr>CUDA Streams</vt:lpstr>
      <vt:lpstr>CUDA Streams</vt:lpstr>
      <vt:lpstr>Evaluating D2D Copy Overhead</vt:lpstr>
      <vt:lpstr>Exercise: Overlap Compute and Copy</vt:lpstr>
      <vt:lpstr>Exercise: Overlap Compute and Copy</vt:lpstr>
      <vt:lpstr>Exercise: Overlap Compute and Copy</vt:lpstr>
      <vt:lpstr>Exercise: Overlap Compute and Copy</vt:lpstr>
      <vt:lpstr>Exercise: Overlap Compute and Copy</vt:lpstr>
      <vt:lpstr>Exercise: Overlap Compute and Copy</vt:lpstr>
      <vt:lpstr>CUDA Streams</vt:lpstr>
      <vt:lpstr>Virtual Memory at a Glance</vt:lpstr>
      <vt:lpstr>Virtual Memory at a Glance</vt:lpstr>
      <vt:lpstr>Virtual Memory at a Glance</vt:lpstr>
      <vt:lpstr>Exercise: Use Pinned Memory</vt:lpstr>
      <vt:lpstr>Exercise: Use Pinned Memory</vt:lpstr>
      <vt:lpstr>Takeaways</vt:lpstr>
      <vt:lpstr>Takeaways</vt:lpstr>
      <vt:lpstr>Takeaways</vt:lpstr>
      <vt:lpstr>Takeaways</vt:lpstr>
      <vt:lpstr>Takeaways</vt:lpstr>
      <vt:lpstr>Takeaways</vt:lpstr>
      <vt:lpstr>Break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Georgii Evtushenko</dc:creator>
  <cp:lastModifiedBy>Georgii Evtushenko</cp:lastModifiedBy>
  <cp:revision>3</cp:revision>
  <dcterms:created xsi:type="dcterms:W3CDTF">2024-11-05T15:38:11Z</dcterms:created>
  <dcterms:modified xsi:type="dcterms:W3CDTF">2025-02-07T22:17:02Z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</Properties>
</file>